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62" r:id="rId7"/>
    <p:sldId id="285" r:id="rId8"/>
    <p:sldId id="287" r:id="rId9"/>
    <p:sldId id="288" r:id="rId10"/>
    <p:sldId id="289" r:id="rId11"/>
    <p:sldId id="292" r:id="rId12"/>
    <p:sldId id="291" r:id="rId13"/>
    <p:sldId id="290" r:id="rId14"/>
    <p:sldId id="293" r:id="rId15"/>
    <p:sldId id="294" r:id="rId16"/>
    <p:sldId id="297" r:id="rId17"/>
    <p:sldId id="296" r:id="rId18"/>
    <p:sldId id="295" r:id="rId19"/>
    <p:sldId id="298" r:id="rId20"/>
    <p:sldId id="299" r:id="rId21"/>
    <p:sldId id="300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C98D4F-8E1B-4ECC-8385-705B831CD4C7}" v="51" dt="2024-05-04T14:59:41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2E011-93B0-4C55-9B24-951DE687E81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2ED60-910D-4F08-9391-30EDFE35D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1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F3C2-9765-CDA2-60E0-A2FE9E30B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C2C8A-819F-99B7-0D7D-9808D7B22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85C90-0C9C-C1F9-21D9-E9D2C5A2F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49985-68DA-5D83-E267-D44CD24B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6F6C3-32FD-6299-C9FD-5A939CD0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6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24C1-FD80-0631-C45B-3E6B4F0A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11467-36EF-F84A-77B1-EA94458C9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26CF4-3FA5-78D9-89D6-1A7A6CAE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F0F6D-2B18-3B05-79BF-7F0C1B96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265D-C2B0-97C9-32D7-55B1CC50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7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C49EF-6B10-70AD-D765-4A0AF3918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7565F-4BC8-80F5-4564-67F6B78C2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C39F-4099-BC9B-D567-1931627C3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81F24-D5C2-3EFE-7D72-D2AA9737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A14AC-16FB-271F-5693-7A10571F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2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811D-644E-ED60-7755-7455EEC2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5CD7D-E95D-DE82-87D4-F6ADD7F22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C0C35-900F-842A-43E0-04911C06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B3A10-D810-F369-5583-FA47AEC8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C73DA-A1BF-353D-0C50-EE3A9E98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2BA9-2B8B-A9F1-9C82-3D4F98E0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93764-7366-63AD-5D54-30302CD2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B1EC2-8EEB-733A-3B69-64D11BBE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BF826-D093-9F4A-7043-D6C52B137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7AA2B-6185-EDDA-59C0-BC0C29A5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ECBF-03CB-D242-0061-BB49F57D8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59479-86AC-91C8-DA4C-95D5DB3AF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FADD1-618B-241E-C92D-B12E24FD9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F2456-C714-7EDE-87D6-2E56892E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166D8-F837-F46D-3089-1F7B2AC4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540BE-B168-9986-0C51-64EB5C93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95BD-F40A-FEE9-09AD-0ADA17F3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2ED5C-D812-9D96-8751-EEEF787C1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FB990-AC9A-8445-3955-ABFAB0A1D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FC770-DD96-D22E-6AF7-6426B32E5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922E6-3DB1-A892-70BB-F3C56C356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87AAB-221F-9E9D-1A57-9FE7E29E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88641-FA6D-4261-E8B1-8E835210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54B6A-1F95-4C7F-6149-401E9775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6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0E27-88A4-D9C6-13D1-846819EF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30D06E-CE5F-200E-B236-58769A9B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FBECE-78FD-7F06-BDF5-B5FB55C3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57003-3D27-28E4-1734-4BCA4AE4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9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9DAD8-95BF-E855-AFC0-1A85311CF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92644-D1BD-BF7E-EBA4-2E208843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F84DF-2B12-4D49-552F-BA3D447F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5585-58DC-66A7-A3D7-1C1A8B0B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CF6FE-EB68-54FA-FEB0-88AC65D88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A7971-358C-2131-FC00-5242A74DB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DAC0F-AAE9-F527-BEB6-E3A0D7D8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C7DA3-8341-B809-D36D-4D98A4F4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96D8B-41E3-92C1-26B0-80B06BBC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7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1BCC-F333-8A68-4AA7-0C576D4D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76C68-0AD1-D60A-56F0-53659CFE3B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53626-7082-4778-6EB3-E356134FE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B5182-6298-2792-04FE-70990DBC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07438-3A52-586C-2483-7A44F3C7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6CE71-3974-E7B9-9D67-D88DE02B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79EB2-1B07-AD08-4B22-C3860941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8D57D-CE58-B115-6FF6-E8648EE19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AD0F8-B16B-C6DA-E043-0E802EACC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9C669-51C6-4301-BD3C-B2DAFB8A97D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9D31D-E3E8-1D3F-A6DE-320693476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9F240-E2C3-7DBE-CED8-8EBA8679E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0E2E5-B703-475F-9B9C-2A6E50A75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5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033BD65-2F41-5149-67CF-FC9459442220}"/>
              </a:ext>
            </a:extLst>
          </p:cNvPr>
          <p:cNvSpPr/>
          <p:nvPr/>
        </p:nvSpPr>
        <p:spPr>
          <a:xfrm>
            <a:off x="0" y="0"/>
            <a:ext cx="12188419" cy="6854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">
            <a:extLst>
              <a:ext uri="{FF2B5EF4-FFF2-40B4-BE49-F238E27FC236}">
                <a16:creationId xmlns:a16="http://schemas.microsoft.com/office/drawing/2014/main" id="{5BAD1C4F-5F1D-732C-B89B-734AAF38BB7A}"/>
              </a:ext>
            </a:extLst>
          </p:cNvPr>
          <p:cNvSpPr/>
          <p:nvPr/>
        </p:nvSpPr>
        <p:spPr>
          <a:xfrm>
            <a:off x="3396783" y="4615816"/>
            <a:ext cx="1195192" cy="1195186"/>
          </a:xfrm>
          <a:prstGeom prst="ellipse">
            <a:avLst/>
          </a:prstGeom>
          <a:solidFill>
            <a:schemeClr val="accent1">
              <a:lumMod val="60000"/>
              <a:lumOff val="40000"/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46358CB2-C1A9-CC38-B7DD-1DEEBFE4ADBB}"/>
              </a:ext>
            </a:extLst>
          </p:cNvPr>
          <p:cNvSpPr/>
          <p:nvPr/>
        </p:nvSpPr>
        <p:spPr>
          <a:xfrm>
            <a:off x="3701541" y="4920574"/>
            <a:ext cx="584238" cy="584238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8CEA59BC-C3FD-7843-DBCD-4CA4853567B9}"/>
              </a:ext>
            </a:extLst>
          </p:cNvPr>
          <p:cNvSpPr/>
          <p:nvPr/>
        </p:nvSpPr>
        <p:spPr>
          <a:xfrm>
            <a:off x="0" y="2838060"/>
            <a:ext cx="3265956" cy="1794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21" extrusionOk="0">
                <a:moveTo>
                  <a:pt x="21600" y="20321"/>
                </a:moveTo>
                <a:cubicBezTo>
                  <a:pt x="21600" y="20321"/>
                  <a:pt x="16562" y="18842"/>
                  <a:pt x="12398" y="8781"/>
                </a:cubicBezTo>
                <a:cubicBezTo>
                  <a:pt x="8235" y="-1279"/>
                  <a:pt x="3134" y="-529"/>
                  <a:pt x="0" y="692"/>
                </a:cubicBezTo>
                <a:lnTo>
                  <a:pt x="0" y="11196"/>
                </a:lnTo>
                <a:cubicBezTo>
                  <a:pt x="0" y="11196"/>
                  <a:pt x="3956" y="4904"/>
                  <a:pt x="9569" y="11196"/>
                </a:cubicBezTo>
                <a:cubicBezTo>
                  <a:pt x="15183" y="17487"/>
                  <a:pt x="16008" y="19984"/>
                  <a:pt x="21600" y="20321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E42B00FD-1D7B-E0BA-5491-A9833AD58112}"/>
              </a:ext>
            </a:extLst>
          </p:cNvPr>
          <p:cNvSpPr/>
          <p:nvPr/>
        </p:nvSpPr>
        <p:spPr>
          <a:xfrm>
            <a:off x="0" y="2730125"/>
            <a:ext cx="2585927" cy="758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908" extrusionOk="0">
                <a:moveTo>
                  <a:pt x="12942" y="962"/>
                </a:moveTo>
                <a:cubicBezTo>
                  <a:pt x="18260" y="-2930"/>
                  <a:pt x="21600" y="6239"/>
                  <a:pt x="21600" y="6239"/>
                </a:cubicBezTo>
                <a:cubicBezTo>
                  <a:pt x="21600" y="6239"/>
                  <a:pt x="16736" y="338"/>
                  <a:pt x="11812" y="9504"/>
                </a:cubicBezTo>
                <a:cubicBezTo>
                  <a:pt x="6888" y="18670"/>
                  <a:pt x="1036" y="11395"/>
                  <a:pt x="0" y="6849"/>
                </a:cubicBezTo>
                <a:lnTo>
                  <a:pt x="41" y="3502"/>
                </a:lnTo>
                <a:cubicBezTo>
                  <a:pt x="2198" y="9422"/>
                  <a:pt x="7625" y="4854"/>
                  <a:pt x="12942" y="962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7724C7D-FC57-7306-ECD9-246EC44D3AC1}"/>
              </a:ext>
            </a:extLst>
          </p:cNvPr>
          <p:cNvSpPr/>
          <p:nvPr/>
        </p:nvSpPr>
        <p:spPr>
          <a:xfrm>
            <a:off x="9415754" y="2126958"/>
            <a:ext cx="2776057" cy="1525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21" extrusionOk="0">
                <a:moveTo>
                  <a:pt x="0" y="0"/>
                </a:moveTo>
                <a:cubicBezTo>
                  <a:pt x="0" y="0"/>
                  <a:pt x="5038" y="1479"/>
                  <a:pt x="9202" y="11540"/>
                </a:cubicBezTo>
                <a:cubicBezTo>
                  <a:pt x="13365" y="21600"/>
                  <a:pt x="18466" y="20850"/>
                  <a:pt x="21600" y="19629"/>
                </a:cubicBezTo>
                <a:lnTo>
                  <a:pt x="21600" y="9125"/>
                </a:lnTo>
                <a:cubicBezTo>
                  <a:pt x="21600" y="9125"/>
                  <a:pt x="17644" y="15417"/>
                  <a:pt x="12031" y="9125"/>
                </a:cubicBezTo>
                <a:cubicBezTo>
                  <a:pt x="6417" y="2834"/>
                  <a:pt x="5592" y="337"/>
                  <a:pt x="0" y="0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C75CCC5-9393-3270-B996-C3A33A9E84B9}"/>
              </a:ext>
            </a:extLst>
          </p:cNvPr>
          <p:cNvSpPr/>
          <p:nvPr/>
        </p:nvSpPr>
        <p:spPr>
          <a:xfrm>
            <a:off x="9993524" y="3098374"/>
            <a:ext cx="2198038" cy="644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908" extrusionOk="0">
                <a:moveTo>
                  <a:pt x="8658" y="12946"/>
                </a:moveTo>
                <a:cubicBezTo>
                  <a:pt x="3340" y="16838"/>
                  <a:pt x="0" y="7669"/>
                  <a:pt x="0" y="7669"/>
                </a:cubicBezTo>
                <a:cubicBezTo>
                  <a:pt x="0" y="7669"/>
                  <a:pt x="4864" y="13570"/>
                  <a:pt x="9788" y="4404"/>
                </a:cubicBezTo>
                <a:cubicBezTo>
                  <a:pt x="14712" y="-4762"/>
                  <a:pt x="20564" y="2513"/>
                  <a:pt x="21600" y="7059"/>
                </a:cubicBezTo>
                <a:lnTo>
                  <a:pt x="21559" y="10406"/>
                </a:lnTo>
                <a:cubicBezTo>
                  <a:pt x="19402" y="4486"/>
                  <a:pt x="13975" y="9053"/>
                  <a:pt x="8658" y="12946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A5B15477-F419-60D6-13BA-09F1F9D437C7}"/>
              </a:ext>
            </a:extLst>
          </p:cNvPr>
          <p:cNvSpPr/>
          <p:nvPr/>
        </p:nvSpPr>
        <p:spPr>
          <a:xfrm>
            <a:off x="7606253" y="0"/>
            <a:ext cx="4582166" cy="3561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2035" y="7046"/>
                  <a:pt x="11298" y="6308"/>
                </a:cubicBezTo>
                <a:cubicBezTo>
                  <a:pt x="20561" y="5570"/>
                  <a:pt x="21600" y="21600"/>
                  <a:pt x="21600" y="21600"/>
                </a:cubicBez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54000">
                <a:schemeClr val="accent6"/>
              </a:gs>
              <a:gs pos="99000">
                <a:schemeClr val="accent1"/>
              </a:gs>
            </a:gsLst>
            <a:lin ang="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56340357-CC0E-2EC3-2D5D-2ECA2DC4255E}"/>
              </a:ext>
            </a:extLst>
          </p:cNvPr>
          <p:cNvSpPr/>
          <p:nvPr/>
        </p:nvSpPr>
        <p:spPr>
          <a:xfrm>
            <a:off x="8209420" y="0"/>
            <a:ext cx="3983203" cy="3095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2035" y="7046"/>
                  <a:pt x="11298" y="6308"/>
                </a:cubicBezTo>
                <a:cubicBezTo>
                  <a:pt x="20561" y="5570"/>
                  <a:pt x="21600" y="21600"/>
                  <a:pt x="21600" y="21600"/>
                </a:cubicBez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72000">
                <a:schemeClr val="accent6"/>
              </a:gs>
              <a:gs pos="99000">
                <a:schemeClr val="accent1"/>
              </a:gs>
            </a:gsLst>
            <a:lin ang="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45ECA54-BC2B-923B-C8D5-D63601B20716}"/>
              </a:ext>
            </a:extLst>
          </p:cNvPr>
          <p:cNvSpPr/>
          <p:nvPr/>
        </p:nvSpPr>
        <p:spPr>
          <a:xfrm>
            <a:off x="0" y="0"/>
            <a:ext cx="5438535" cy="1997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50" extrusionOk="0">
                <a:moveTo>
                  <a:pt x="0" y="12912"/>
                </a:moveTo>
                <a:cubicBezTo>
                  <a:pt x="0" y="12912"/>
                  <a:pt x="3444" y="21600"/>
                  <a:pt x="8853" y="17595"/>
                </a:cubicBezTo>
                <a:cubicBezTo>
                  <a:pt x="13537" y="14127"/>
                  <a:pt x="16451" y="0"/>
                  <a:pt x="21600" y="0"/>
                </a:cubicBezTo>
                <a:lnTo>
                  <a:pt x="0" y="0"/>
                </a:lnTo>
                <a:cubicBezTo>
                  <a:pt x="0" y="0"/>
                  <a:pt x="0" y="12912"/>
                  <a:pt x="0" y="12912"/>
                </a:cubicBezTo>
                <a:close/>
              </a:path>
            </a:pathLst>
          </a:custGeom>
          <a:gradFill>
            <a:gsLst>
              <a:gs pos="20000">
                <a:schemeClr val="accent5"/>
              </a:gs>
              <a:gs pos="72000">
                <a:schemeClr val="accent6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31DBEA37-2296-C757-AB79-F122195F03B6}"/>
              </a:ext>
            </a:extLst>
          </p:cNvPr>
          <p:cNvSpPr/>
          <p:nvPr/>
        </p:nvSpPr>
        <p:spPr>
          <a:xfrm>
            <a:off x="0" y="0"/>
            <a:ext cx="5438535" cy="1518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50" extrusionOk="0">
                <a:moveTo>
                  <a:pt x="0" y="12912"/>
                </a:moveTo>
                <a:cubicBezTo>
                  <a:pt x="0" y="12912"/>
                  <a:pt x="3444" y="21600"/>
                  <a:pt x="8853" y="17595"/>
                </a:cubicBezTo>
                <a:cubicBezTo>
                  <a:pt x="13537" y="14127"/>
                  <a:pt x="16451" y="0"/>
                  <a:pt x="21600" y="0"/>
                </a:cubicBezTo>
                <a:lnTo>
                  <a:pt x="0" y="0"/>
                </a:lnTo>
                <a:cubicBezTo>
                  <a:pt x="0" y="0"/>
                  <a:pt x="0" y="12912"/>
                  <a:pt x="0" y="1291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chemeClr val="accent6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5F2678D-5E7E-C7E4-E335-487C7C7AA92A}"/>
              </a:ext>
            </a:extLst>
          </p:cNvPr>
          <p:cNvSpPr/>
          <p:nvPr/>
        </p:nvSpPr>
        <p:spPr>
          <a:xfrm>
            <a:off x="5815799" y="2444414"/>
            <a:ext cx="557583" cy="31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49" y="19425"/>
                </a:moveTo>
                <a:cubicBezTo>
                  <a:pt x="6149" y="14812"/>
                  <a:pt x="8235" y="11059"/>
                  <a:pt x="10800" y="11059"/>
                </a:cubicBezTo>
                <a:cubicBezTo>
                  <a:pt x="13365" y="11059"/>
                  <a:pt x="15451" y="14812"/>
                  <a:pt x="15451" y="19425"/>
                </a:cubicBezTo>
                <a:lnTo>
                  <a:pt x="15451" y="21600"/>
                </a:lnTo>
                <a:lnTo>
                  <a:pt x="21600" y="21600"/>
                </a:lnTo>
                <a:lnTo>
                  <a:pt x="21600" y="19425"/>
                </a:lnTo>
                <a:cubicBezTo>
                  <a:pt x="21600" y="8714"/>
                  <a:pt x="16755" y="0"/>
                  <a:pt x="10800" y="0"/>
                </a:cubicBezTo>
                <a:cubicBezTo>
                  <a:pt x="4845" y="0"/>
                  <a:pt x="0" y="8714"/>
                  <a:pt x="0" y="19425"/>
                </a:cubicBezTo>
                <a:lnTo>
                  <a:pt x="0" y="21600"/>
                </a:lnTo>
                <a:lnTo>
                  <a:pt x="6149" y="21600"/>
                </a:lnTo>
                <a:cubicBezTo>
                  <a:pt x="6149" y="21600"/>
                  <a:pt x="6149" y="19425"/>
                  <a:pt x="6149" y="1942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71CA0883-1CB7-10DF-1898-EB91673023CF}"/>
              </a:ext>
            </a:extLst>
          </p:cNvPr>
          <p:cNvSpPr/>
          <p:nvPr/>
        </p:nvSpPr>
        <p:spPr>
          <a:xfrm>
            <a:off x="5815799" y="3966665"/>
            <a:ext cx="557583" cy="309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51" y="2174"/>
                </a:moveTo>
                <a:cubicBezTo>
                  <a:pt x="15451" y="6787"/>
                  <a:pt x="13365" y="10540"/>
                  <a:pt x="10800" y="10540"/>
                </a:cubicBezTo>
                <a:cubicBezTo>
                  <a:pt x="8235" y="10540"/>
                  <a:pt x="6149" y="6787"/>
                  <a:pt x="6149" y="2174"/>
                </a:cubicBezTo>
                <a:lnTo>
                  <a:pt x="6149" y="0"/>
                </a:lnTo>
                <a:lnTo>
                  <a:pt x="0" y="0"/>
                </a:lnTo>
                <a:lnTo>
                  <a:pt x="0" y="2174"/>
                </a:lnTo>
                <a:cubicBezTo>
                  <a:pt x="0" y="12886"/>
                  <a:pt x="4845" y="21600"/>
                  <a:pt x="10800" y="21600"/>
                </a:cubicBezTo>
                <a:cubicBezTo>
                  <a:pt x="16755" y="21600"/>
                  <a:pt x="21600" y="12886"/>
                  <a:pt x="21600" y="2174"/>
                </a:cubicBezTo>
                <a:lnTo>
                  <a:pt x="21600" y="0"/>
                </a:lnTo>
                <a:lnTo>
                  <a:pt x="15451" y="0"/>
                </a:lnTo>
                <a:cubicBezTo>
                  <a:pt x="15451" y="0"/>
                  <a:pt x="15451" y="2174"/>
                  <a:pt x="15451" y="21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3B8146EB-10FB-7739-7336-F86093E10E4C}"/>
              </a:ext>
            </a:extLst>
          </p:cNvPr>
          <p:cNvSpPr/>
          <p:nvPr/>
        </p:nvSpPr>
        <p:spPr>
          <a:xfrm>
            <a:off x="5498344" y="2126958"/>
            <a:ext cx="1192495" cy="627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75" y="20525"/>
                </a:moveTo>
                <a:cubicBezTo>
                  <a:pt x="2875" y="12221"/>
                  <a:pt x="6430" y="5464"/>
                  <a:pt x="10800" y="5464"/>
                </a:cubicBezTo>
                <a:cubicBezTo>
                  <a:pt x="15170" y="5464"/>
                  <a:pt x="18725" y="12221"/>
                  <a:pt x="18725" y="20525"/>
                </a:cubicBezTo>
                <a:lnTo>
                  <a:pt x="18725" y="21600"/>
                </a:lnTo>
                <a:lnTo>
                  <a:pt x="21600" y="21600"/>
                </a:lnTo>
                <a:lnTo>
                  <a:pt x="21600" y="20526"/>
                </a:lnTo>
                <a:cubicBezTo>
                  <a:pt x="21600" y="9190"/>
                  <a:pt x="16765" y="0"/>
                  <a:pt x="10800" y="0"/>
                </a:cubicBezTo>
                <a:cubicBezTo>
                  <a:pt x="4835" y="0"/>
                  <a:pt x="0" y="9190"/>
                  <a:pt x="0" y="20526"/>
                </a:cubicBezTo>
                <a:lnTo>
                  <a:pt x="0" y="21600"/>
                </a:lnTo>
                <a:lnTo>
                  <a:pt x="2875" y="21600"/>
                </a:lnTo>
                <a:cubicBezTo>
                  <a:pt x="2875" y="21600"/>
                  <a:pt x="2875" y="20525"/>
                  <a:pt x="2875" y="20525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F558B67C-35C6-6D73-EC99-BFB0506AA7C4}"/>
              </a:ext>
            </a:extLst>
          </p:cNvPr>
          <p:cNvSpPr/>
          <p:nvPr/>
        </p:nvSpPr>
        <p:spPr>
          <a:xfrm>
            <a:off x="5498344" y="3966665"/>
            <a:ext cx="1192495" cy="627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5" y="1074"/>
                </a:moveTo>
                <a:cubicBezTo>
                  <a:pt x="18725" y="9379"/>
                  <a:pt x="15170" y="16136"/>
                  <a:pt x="10800" y="16136"/>
                </a:cubicBezTo>
                <a:cubicBezTo>
                  <a:pt x="6430" y="16136"/>
                  <a:pt x="2875" y="9379"/>
                  <a:pt x="2875" y="1074"/>
                </a:cubicBezTo>
                <a:lnTo>
                  <a:pt x="2875" y="0"/>
                </a:lnTo>
                <a:lnTo>
                  <a:pt x="0" y="0"/>
                </a:lnTo>
                <a:lnTo>
                  <a:pt x="0" y="1074"/>
                </a:lnTo>
                <a:cubicBezTo>
                  <a:pt x="0" y="12410"/>
                  <a:pt x="4835" y="21600"/>
                  <a:pt x="10800" y="21600"/>
                </a:cubicBezTo>
                <a:cubicBezTo>
                  <a:pt x="16765" y="21600"/>
                  <a:pt x="21600" y="12410"/>
                  <a:pt x="21600" y="1074"/>
                </a:cubicBezTo>
                <a:lnTo>
                  <a:pt x="21600" y="0"/>
                </a:lnTo>
                <a:lnTo>
                  <a:pt x="18725" y="0"/>
                </a:lnTo>
                <a:cubicBezTo>
                  <a:pt x="18725" y="0"/>
                  <a:pt x="18725" y="1074"/>
                  <a:pt x="18725" y="107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31EB58-148B-2162-BEB0-C448EC381240}"/>
              </a:ext>
            </a:extLst>
          </p:cNvPr>
          <p:cNvGrpSpPr/>
          <p:nvPr/>
        </p:nvGrpSpPr>
        <p:grpSpPr>
          <a:xfrm>
            <a:off x="0" y="4888828"/>
            <a:ext cx="4837981" cy="1969172"/>
            <a:chOff x="0" y="4888828"/>
            <a:chExt cx="4837981" cy="1969172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21B3EFCB-E8C0-BCB9-A11F-4845F4F64DAD}"/>
                </a:ext>
              </a:extLst>
            </p:cNvPr>
            <p:cNvSpPr/>
            <p:nvPr/>
          </p:nvSpPr>
          <p:spPr>
            <a:xfrm>
              <a:off x="0" y="4888828"/>
              <a:ext cx="4837981" cy="1969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5"/>
                </a:gs>
                <a:gs pos="18000">
                  <a:schemeClr val="accent4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1EAF68C2-92E8-867B-F18C-E50B5CA95D54}"/>
                </a:ext>
              </a:extLst>
            </p:cNvPr>
            <p:cNvSpPr/>
            <p:nvPr/>
          </p:nvSpPr>
          <p:spPr>
            <a:xfrm>
              <a:off x="0" y="5250728"/>
              <a:ext cx="4837981" cy="160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5"/>
                </a:gs>
                <a:gs pos="70000">
                  <a:schemeClr val="accent4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E58519-2331-8B4F-ADA1-EDC90A5FD9BF}"/>
              </a:ext>
            </a:extLst>
          </p:cNvPr>
          <p:cNvGrpSpPr/>
          <p:nvPr/>
        </p:nvGrpSpPr>
        <p:grpSpPr>
          <a:xfrm>
            <a:off x="0" y="4145980"/>
            <a:ext cx="12190322" cy="2708685"/>
            <a:chOff x="0" y="4145980"/>
            <a:chExt cx="12190322" cy="2708685"/>
          </a:xfrm>
        </p:grpSpPr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A8DE3399-DBDB-8724-075E-1B26C77F90ED}"/>
                </a:ext>
              </a:extLst>
            </p:cNvPr>
            <p:cNvSpPr/>
            <p:nvPr/>
          </p:nvSpPr>
          <p:spPr>
            <a:xfrm>
              <a:off x="0" y="4145980"/>
              <a:ext cx="12190322" cy="2708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6" extrusionOk="0">
                  <a:moveTo>
                    <a:pt x="12796" y="7279"/>
                  </a:moveTo>
                  <a:cubicBezTo>
                    <a:pt x="6734" y="21599"/>
                    <a:pt x="1977" y="19295"/>
                    <a:pt x="0" y="14999"/>
                  </a:cubicBezTo>
                  <a:lnTo>
                    <a:pt x="0" y="20875"/>
                  </a:lnTo>
                  <a:lnTo>
                    <a:pt x="21600" y="20875"/>
                  </a:lnTo>
                  <a:lnTo>
                    <a:pt x="21600" y="3710"/>
                  </a:lnTo>
                  <a:cubicBezTo>
                    <a:pt x="21242" y="2616"/>
                    <a:pt x="20203" y="0"/>
                    <a:pt x="18450" y="0"/>
                  </a:cubicBezTo>
                  <a:cubicBezTo>
                    <a:pt x="17036" y="-1"/>
                    <a:pt x="15157" y="1701"/>
                    <a:pt x="12796" y="7279"/>
                  </a:cubicBezTo>
                </a:path>
              </a:pathLst>
            </a:custGeom>
            <a:gradFill>
              <a:gsLst>
                <a:gs pos="63000">
                  <a:schemeClr val="accent2"/>
                </a:gs>
                <a:gs pos="100000">
                  <a:schemeClr val="accent3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DB6F3498-B3CA-DD4C-B167-65920D4C8ECF}"/>
                </a:ext>
              </a:extLst>
            </p:cNvPr>
            <p:cNvSpPr/>
            <p:nvPr/>
          </p:nvSpPr>
          <p:spPr>
            <a:xfrm>
              <a:off x="0" y="4869780"/>
              <a:ext cx="12190322" cy="1984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6" extrusionOk="0">
                  <a:moveTo>
                    <a:pt x="12796" y="7279"/>
                  </a:moveTo>
                  <a:cubicBezTo>
                    <a:pt x="6734" y="21599"/>
                    <a:pt x="1977" y="19295"/>
                    <a:pt x="0" y="14999"/>
                  </a:cubicBezTo>
                  <a:lnTo>
                    <a:pt x="0" y="20875"/>
                  </a:lnTo>
                  <a:lnTo>
                    <a:pt x="21600" y="20875"/>
                  </a:lnTo>
                  <a:lnTo>
                    <a:pt x="21600" y="3710"/>
                  </a:lnTo>
                  <a:cubicBezTo>
                    <a:pt x="21242" y="2616"/>
                    <a:pt x="20203" y="0"/>
                    <a:pt x="18450" y="0"/>
                  </a:cubicBezTo>
                  <a:cubicBezTo>
                    <a:pt x="17036" y="-1"/>
                    <a:pt x="15157" y="1701"/>
                    <a:pt x="12796" y="7279"/>
                  </a:cubicBezTo>
                </a:path>
              </a:pathLst>
            </a:custGeom>
            <a:gradFill>
              <a:gsLst>
                <a:gs pos="13000">
                  <a:schemeClr val="accent2"/>
                </a:gs>
                <a:gs pos="84000">
                  <a:schemeClr val="accent3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Shape">
            <a:extLst>
              <a:ext uri="{FF2B5EF4-FFF2-40B4-BE49-F238E27FC236}">
                <a16:creationId xmlns:a16="http://schemas.microsoft.com/office/drawing/2014/main" id="{9CF59EF6-6322-82F5-A286-2150FE1B6467}"/>
              </a:ext>
            </a:extLst>
          </p:cNvPr>
          <p:cNvSpPr/>
          <p:nvPr/>
        </p:nvSpPr>
        <p:spPr>
          <a:xfrm>
            <a:off x="575190" y="3252284"/>
            <a:ext cx="480166" cy="5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198" y="21600"/>
                </a:lnTo>
                <a:cubicBezTo>
                  <a:pt x="536" y="21600"/>
                  <a:pt x="0" y="16766"/>
                  <a:pt x="0" y="10800"/>
                </a:cubicBezTo>
                <a:lnTo>
                  <a:pt x="0" y="10800"/>
                </a:lnTo>
                <a:cubicBezTo>
                  <a:pt x="0" y="4837"/>
                  <a:pt x="536" y="0"/>
                  <a:pt x="1198" y="0"/>
                </a:cubicBez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006A2946-D5FE-5584-9988-21BEAF909D92}"/>
              </a:ext>
            </a:extLst>
          </p:cNvPr>
          <p:cNvSpPr/>
          <p:nvPr/>
        </p:nvSpPr>
        <p:spPr>
          <a:xfrm>
            <a:off x="803758" y="3366569"/>
            <a:ext cx="252481" cy="5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279" y="21600"/>
                </a:lnTo>
                <a:cubicBezTo>
                  <a:pt x="1021" y="21600"/>
                  <a:pt x="0" y="16766"/>
                  <a:pt x="0" y="10803"/>
                </a:cubicBezTo>
                <a:lnTo>
                  <a:pt x="0" y="10803"/>
                </a:lnTo>
                <a:cubicBezTo>
                  <a:pt x="0" y="4837"/>
                  <a:pt x="1021" y="0"/>
                  <a:pt x="2279" y="0"/>
                </a:cubicBez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3C77A5CE-C7ED-1FD9-01E8-65F518013DAF}"/>
              </a:ext>
            </a:extLst>
          </p:cNvPr>
          <p:cNvSpPr/>
          <p:nvPr/>
        </p:nvSpPr>
        <p:spPr>
          <a:xfrm>
            <a:off x="11007978" y="3303840"/>
            <a:ext cx="480166" cy="5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0402" y="21600"/>
                </a:lnTo>
                <a:cubicBezTo>
                  <a:pt x="21063" y="21600"/>
                  <a:pt x="21600" y="16766"/>
                  <a:pt x="21600" y="10800"/>
                </a:cubicBezTo>
                <a:lnTo>
                  <a:pt x="21600" y="10800"/>
                </a:lnTo>
                <a:cubicBezTo>
                  <a:pt x="21600" y="4837"/>
                  <a:pt x="21063" y="0"/>
                  <a:pt x="20402" y="0"/>
                </a:cubicBez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CDC0F0EF-D2CA-A0F2-944F-3EDB0B446F19}"/>
              </a:ext>
            </a:extLst>
          </p:cNvPr>
          <p:cNvSpPr/>
          <p:nvPr/>
        </p:nvSpPr>
        <p:spPr>
          <a:xfrm>
            <a:off x="11007978" y="3418125"/>
            <a:ext cx="252478" cy="5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9321" y="21600"/>
                </a:lnTo>
                <a:cubicBezTo>
                  <a:pt x="20579" y="21600"/>
                  <a:pt x="21600" y="16766"/>
                  <a:pt x="21600" y="10803"/>
                </a:cubicBezTo>
                <a:lnTo>
                  <a:pt x="21600" y="10803"/>
                </a:lnTo>
                <a:cubicBezTo>
                  <a:pt x="21600" y="4837"/>
                  <a:pt x="20579" y="0"/>
                  <a:pt x="19321" y="0"/>
                </a:cubicBez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458EE5E6-20FD-740C-8697-1A66DE40EA26}"/>
              </a:ext>
            </a:extLst>
          </p:cNvPr>
          <p:cNvSpPr/>
          <p:nvPr/>
        </p:nvSpPr>
        <p:spPr>
          <a:xfrm>
            <a:off x="2139656" y="3244404"/>
            <a:ext cx="381258" cy="381246"/>
          </a:xfrm>
          <a:prstGeom prst="ellipse">
            <a:avLst/>
          </a:prstGeom>
          <a:solidFill>
            <a:schemeClr val="accent4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Circle">
            <a:extLst>
              <a:ext uri="{FF2B5EF4-FFF2-40B4-BE49-F238E27FC236}">
                <a16:creationId xmlns:a16="http://schemas.microsoft.com/office/drawing/2014/main" id="{DDB706AB-BF02-250F-AB9C-2AB03D1A0B0E}"/>
              </a:ext>
            </a:extLst>
          </p:cNvPr>
          <p:cNvSpPr/>
          <p:nvPr/>
        </p:nvSpPr>
        <p:spPr>
          <a:xfrm>
            <a:off x="2266638" y="3377736"/>
            <a:ext cx="125855" cy="125855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" name="Circle">
            <a:extLst>
              <a:ext uri="{FF2B5EF4-FFF2-40B4-BE49-F238E27FC236}">
                <a16:creationId xmlns:a16="http://schemas.microsoft.com/office/drawing/2014/main" id="{1BB98A45-43F9-E337-261A-51717C3483A1}"/>
              </a:ext>
            </a:extLst>
          </p:cNvPr>
          <p:cNvSpPr/>
          <p:nvPr/>
        </p:nvSpPr>
        <p:spPr>
          <a:xfrm>
            <a:off x="10628437" y="1898389"/>
            <a:ext cx="283609" cy="283606"/>
          </a:xfrm>
          <a:prstGeom prst="ellipse">
            <a:avLst/>
          </a:prstGeom>
          <a:solidFill>
            <a:schemeClr val="accent5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" name="Circle">
            <a:extLst>
              <a:ext uri="{FF2B5EF4-FFF2-40B4-BE49-F238E27FC236}">
                <a16:creationId xmlns:a16="http://schemas.microsoft.com/office/drawing/2014/main" id="{A1BBD150-D288-2362-02CC-AD2B2F535494}"/>
              </a:ext>
            </a:extLst>
          </p:cNvPr>
          <p:cNvSpPr/>
          <p:nvPr/>
        </p:nvSpPr>
        <p:spPr>
          <a:xfrm>
            <a:off x="10723674" y="1993626"/>
            <a:ext cx="93625" cy="93619"/>
          </a:xfrm>
          <a:prstGeom prst="ellipse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" name="Circle">
            <a:extLst>
              <a:ext uri="{FF2B5EF4-FFF2-40B4-BE49-F238E27FC236}">
                <a16:creationId xmlns:a16="http://schemas.microsoft.com/office/drawing/2014/main" id="{F7B0BD66-1952-8449-7A2C-3C381C96935A}"/>
              </a:ext>
            </a:extLst>
          </p:cNvPr>
          <p:cNvSpPr/>
          <p:nvPr/>
        </p:nvSpPr>
        <p:spPr>
          <a:xfrm>
            <a:off x="4349152" y="1257128"/>
            <a:ext cx="377993" cy="377994"/>
          </a:xfrm>
          <a:prstGeom prst="ellipse">
            <a:avLst/>
          </a:prstGeom>
          <a:solidFill>
            <a:schemeClr val="accent3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" name="Circle">
            <a:extLst>
              <a:ext uri="{FF2B5EF4-FFF2-40B4-BE49-F238E27FC236}">
                <a16:creationId xmlns:a16="http://schemas.microsoft.com/office/drawing/2014/main" id="{48B883C5-F24A-E134-C108-E533858156BC}"/>
              </a:ext>
            </a:extLst>
          </p:cNvPr>
          <p:cNvSpPr/>
          <p:nvPr/>
        </p:nvSpPr>
        <p:spPr>
          <a:xfrm>
            <a:off x="4476134" y="1384110"/>
            <a:ext cx="124778" cy="124781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519BB241-3682-2C8C-F0D2-13AFC245DE44}"/>
              </a:ext>
            </a:extLst>
          </p:cNvPr>
          <p:cNvSpPr/>
          <p:nvPr/>
        </p:nvSpPr>
        <p:spPr>
          <a:xfrm>
            <a:off x="8977665" y="2596793"/>
            <a:ext cx="647710" cy="647710"/>
          </a:xfrm>
          <a:prstGeom prst="ellipse">
            <a:avLst/>
          </a:prstGeom>
          <a:solidFill>
            <a:schemeClr val="accent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" name="Circle">
            <a:extLst>
              <a:ext uri="{FF2B5EF4-FFF2-40B4-BE49-F238E27FC236}">
                <a16:creationId xmlns:a16="http://schemas.microsoft.com/office/drawing/2014/main" id="{30645A69-53A3-C4E9-C780-BF874CB41D26}"/>
              </a:ext>
            </a:extLst>
          </p:cNvPr>
          <p:cNvSpPr/>
          <p:nvPr/>
        </p:nvSpPr>
        <p:spPr>
          <a:xfrm>
            <a:off x="9193535" y="2819013"/>
            <a:ext cx="213824" cy="213816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A4889E5E-25E9-8FFE-C1F5-DC65AD5B08FD}"/>
              </a:ext>
            </a:extLst>
          </p:cNvPr>
          <p:cNvSpPr/>
          <p:nvPr/>
        </p:nvSpPr>
        <p:spPr>
          <a:xfrm>
            <a:off x="0" y="0"/>
            <a:ext cx="11523664" cy="1861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9412" extrusionOk="0">
                <a:moveTo>
                  <a:pt x="21600" y="0"/>
                </a:moveTo>
                <a:cubicBezTo>
                  <a:pt x="21600" y="0"/>
                  <a:pt x="18015" y="16554"/>
                  <a:pt x="11571" y="5754"/>
                </a:cubicBezTo>
                <a:cubicBezTo>
                  <a:pt x="5127" y="-5046"/>
                  <a:pt x="0" y="6618"/>
                  <a:pt x="0" y="6618"/>
                </a:cubicBez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gradFill>
            <a:gsLst>
              <a:gs pos="60000">
                <a:schemeClr val="accent4"/>
              </a:gs>
              <a:gs pos="100000">
                <a:schemeClr val="accent5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58B61121-7E22-6EEA-15BF-2AD5E1078C9C}"/>
              </a:ext>
            </a:extLst>
          </p:cNvPr>
          <p:cNvSpPr/>
          <p:nvPr/>
        </p:nvSpPr>
        <p:spPr>
          <a:xfrm>
            <a:off x="0" y="0"/>
            <a:ext cx="11523664" cy="1183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9412" extrusionOk="0">
                <a:moveTo>
                  <a:pt x="21600" y="0"/>
                </a:moveTo>
                <a:cubicBezTo>
                  <a:pt x="21600" y="0"/>
                  <a:pt x="18015" y="16554"/>
                  <a:pt x="11571" y="5754"/>
                </a:cubicBezTo>
                <a:cubicBezTo>
                  <a:pt x="5127" y="-5046"/>
                  <a:pt x="0" y="6618"/>
                  <a:pt x="0" y="6618"/>
                </a:cubicBez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gradFill>
            <a:gsLst>
              <a:gs pos="8000">
                <a:schemeClr val="accent4"/>
              </a:gs>
              <a:gs pos="76000">
                <a:schemeClr val="accent5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" name="POWERPOINT TEMPLATE">
            <a:extLst>
              <a:ext uri="{FF2B5EF4-FFF2-40B4-BE49-F238E27FC236}">
                <a16:creationId xmlns:a16="http://schemas.microsoft.com/office/drawing/2014/main" id="{B009F0D7-B37A-AE72-2BDA-DD1BD99D3C7E}"/>
              </a:ext>
            </a:extLst>
          </p:cNvPr>
          <p:cNvSpPr/>
          <p:nvPr/>
        </p:nvSpPr>
        <p:spPr>
          <a:xfrm>
            <a:off x="1385295" y="2780939"/>
            <a:ext cx="9380773" cy="1123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4500"/>
              </a:lnSpc>
              <a:tabLst>
                <a:tab pos="1066800" algn="l"/>
              </a:tabLst>
              <a:defRPr sz="382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6800" b="1" dirty="0">
                <a:solidFill>
                  <a:schemeClr val="bg1"/>
                </a:solidFill>
              </a:rPr>
              <a:t>Billionaire </a:t>
            </a:r>
            <a:r>
              <a:rPr lang="en-US" sz="6800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Bootcamp</a:t>
            </a:r>
            <a:endParaRPr sz="6800" spc="17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9126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STARTUP COUNTRY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897828" y="845305"/>
            <a:ext cx="5989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 of Industries Across Countries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5971853" y="1922523"/>
            <a:ext cx="6099468" cy="376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To assis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t their decision, the CEOs also searched for the most countries concentrated with billionaires so that finding </a:t>
            </a:r>
            <a:r>
              <a:rPr lang="en-US" sz="1600" dirty="0">
                <a:solidFill>
                  <a:schemeClr val="accent4"/>
                </a:solidFill>
                <a:latin typeface="Söhne"/>
              </a:rPr>
              <a:t>investors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would be easier.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Based on t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he graph, the most concentrated countries are: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4"/>
                </a:solidFill>
                <a:effectLst/>
                <a:latin typeface="Söhne"/>
              </a:rPr>
              <a:t>United States: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Technology and Finance &amp; Investments are the dominant business categories among billionaires in the United States. 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4"/>
                </a:solidFill>
                <a:effectLst/>
                <a:latin typeface="Söhne"/>
              </a:rPr>
              <a:t>China: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Technology and Manufacturing are the primary business categories among billionaires in China. 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4"/>
                </a:solidFill>
                <a:effectLst/>
                <a:latin typeface="Söhne"/>
              </a:rPr>
              <a:t>Germany: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Healthcare, Manufacturing, Technology, and Diversified sectors have a significant presence among billionaires in Germany.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1F757-6491-E7E9-7D19-724A56BE9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679" y="2046800"/>
            <a:ext cx="5777149" cy="30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263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BAB4C4-339D-F3D5-2E9B-CAB346137051}"/>
              </a:ext>
            </a:extLst>
          </p:cNvPr>
          <p:cNvSpPr/>
          <p:nvPr/>
        </p:nvSpPr>
        <p:spPr>
          <a:xfrm>
            <a:off x="0" y="0"/>
            <a:ext cx="12199749" cy="6871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STARTUP COUNTRY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30074" y="1046322"/>
            <a:ext cx="60920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Choice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604100" y="1813131"/>
            <a:ext cx="5188641" cy="345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Based on the previous insights, the CEOs finally choose 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Söhne"/>
              </a:rPr>
              <a:t>Germany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as the country to host their startup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öhne"/>
              </a:rPr>
              <a:t>The reasons behind choosing Germany are: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The country </a:t>
            </a:r>
            <a:r>
              <a:rPr lang="en-US" sz="1600" dirty="0">
                <a:solidFill>
                  <a:schemeClr val="bg1"/>
                </a:solidFill>
                <a:latin typeface="Söhne"/>
              </a:rPr>
              <a:t>is one of the highest-ranking startup friendly countries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The country also has a high concentration number of billionaires across all the industries the CEOs chose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öhne"/>
              </a:rPr>
              <a:t>The high concentration of billionaires and startups proves that Germany is also a good market to sell the product</a:t>
            </a:r>
            <a:endParaRPr lang="en-US" sz="16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D4B376B4-162A-DA12-919E-8DD1BF9E57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87" b="20687"/>
          <a:stretch/>
        </p:blipFill>
        <p:spPr>
          <a:xfrm>
            <a:off x="6606234" y="1390650"/>
            <a:ext cx="5153025" cy="4525963"/>
          </a:xfrm>
          <a:prstGeom prst="snip2DiagRect">
            <a:avLst>
              <a:gd name="adj1" fmla="val 0"/>
              <a:gd name="adj2" fmla="val 38653"/>
            </a:avLst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0CD54ECD-6776-EE5A-5EC4-C6C2F454FFC4}"/>
              </a:ext>
            </a:extLst>
          </p:cNvPr>
          <p:cNvSpPr/>
          <p:nvPr/>
        </p:nvSpPr>
        <p:spPr>
          <a:xfrm rot="10800000">
            <a:off x="10013909" y="1830405"/>
            <a:ext cx="1313177" cy="13131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1717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WORTH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897828" y="1289612"/>
            <a:ext cx="598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Dealing With Net Worth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5971853" y="2192526"/>
            <a:ext cx="6099468" cy="191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After establishing the startup and generating profit, the CEOs would have to deal with the profit they received from their business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First thing to do is </a:t>
            </a:r>
            <a:r>
              <a:rPr lang="en-US" sz="1600" dirty="0">
                <a:solidFill>
                  <a:schemeClr val="accent5"/>
                </a:solidFill>
                <a:latin typeface="Söhne"/>
              </a:rPr>
              <a:t>improving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the startup in all possible aspects because it will be the one thing that will provide more profit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The second thing to do is </a:t>
            </a:r>
            <a:r>
              <a:rPr lang="en-US" sz="1600" b="0" i="0" dirty="0">
                <a:solidFill>
                  <a:schemeClr val="accent5"/>
                </a:solidFill>
                <a:effectLst/>
                <a:latin typeface="Söhne"/>
              </a:rPr>
              <a:t>investing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in other projects so that the net worth grows, and the CEOs dream comes closer</a:t>
            </a: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C673BC33-105D-2DFF-828B-1C23B30E8E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r="12048"/>
          <a:stretch/>
        </p:blipFill>
        <p:spPr>
          <a:xfrm>
            <a:off x="588772" y="1407298"/>
            <a:ext cx="5153025" cy="4525963"/>
          </a:xfrm>
          <a:prstGeom prst="snip2DiagRect">
            <a:avLst>
              <a:gd name="adj1" fmla="val 0"/>
              <a:gd name="adj2" fmla="val 38653"/>
            </a:avLst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DBA7AD98-EB27-EF0D-CFF2-D89A86950F56}"/>
              </a:ext>
            </a:extLst>
          </p:cNvPr>
          <p:cNvSpPr/>
          <p:nvPr/>
        </p:nvSpPr>
        <p:spPr>
          <a:xfrm rot="10800000">
            <a:off x="3996447" y="1847053"/>
            <a:ext cx="1313177" cy="13131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015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BAB4C4-339D-F3D5-2E9B-CAB346137051}"/>
              </a:ext>
            </a:extLst>
          </p:cNvPr>
          <p:cNvSpPr/>
          <p:nvPr/>
        </p:nvSpPr>
        <p:spPr>
          <a:xfrm>
            <a:off x="0" y="0"/>
            <a:ext cx="12199749" cy="6871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WORTH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30074" y="1046322"/>
            <a:ext cx="45092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Industries Survived 2008 Crisis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552201" y="2145453"/>
            <a:ext cx="5017233" cy="345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Based on the data, the following industries were the best: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Metals &amp; Mining: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Also showed growth that could indicate resilience due to constant demand for raw materials.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Sports: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Showed remarkable stability during the 2008 economic crisis.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Healthcare: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Despite a slight decrease from 25.1 to 40.5, the -6.5 difference indicates relative stability, likely due to the essential nature of healthcare services.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8A7A3-42DF-C894-11E9-2CD2671EB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851" y="1027746"/>
            <a:ext cx="4806558" cy="52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1083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11FF7E-596E-6F72-830F-3562F368B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961" y="1107491"/>
            <a:ext cx="4458304" cy="5188500"/>
          </a:xfrm>
          <a:prstGeom prst="rect">
            <a:avLst/>
          </a:prstGeom>
        </p:spPr>
      </p:pic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WORTH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899625" y="1199982"/>
            <a:ext cx="6267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Industries Survived 2020 Covid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5978226" y="1962664"/>
            <a:ext cx="5504450" cy="376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However, the industries during the Covid period were</a:t>
            </a:r>
            <a:r>
              <a:rPr lang="ar-EG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Technology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: has emerged as the safest industry, with substantial growth from 2020 to 2021, indicating its resilience and potential for investment.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Fashion &amp; Retail and Finance &amp; Investments: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also experienced growth, though not as pronounced as Technology, suggesting they are relatively safe investment options.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Healthcare: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showed a slight increase, maintaining its reputation as a stable investment choice during crises.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Manufacturing: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saw a drop, indicating a shift in its position as a safe investment industry.</a:t>
            </a:r>
          </a:p>
        </p:txBody>
      </p:sp>
    </p:spTree>
    <p:extLst>
      <p:ext uri="{BB962C8B-B14F-4D97-AF65-F5344CB8AC3E}">
        <p14:creationId xmlns:p14="http://schemas.microsoft.com/office/powerpoint/2010/main" val="36000219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BAB4C4-339D-F3D5-2E9B-CAB346137051}"/>
              </a:ext>
            </a:extLst>
          </p:cNvPr>
          <p:cNvSpPr/>
          <p:nvPr/>
        </p:nvSpPr>
        <p:spPr>
          <a:xfrm>
            <a:off x="0" y="0"/>
            <a:ext cx="12199749" cy="6871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WORTH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30074" y="1046322"/>
            <a:ext cx="64600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Countries for Investment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604101" y="1813131"/>
            <a:ext cx="4922940" cy="314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Based on the graph it was observed that: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Startup Friendly Score: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Lithuania has the highest score at 30, followed by Canada at 27 and France at 26.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GNI: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Netherlands has the highest GNI, followed by Ireland, Poland and Australia, however, all of them rank low in Startup Friendly Score except for Poland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So, the most guaranteed countries are Lithuania, Canada, France, Portugal and Poland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7A8B8-745E-DB0A-8073-89CC9038B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501" y="1767700"/>
            <a:ext cx="6086443" cy="40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5641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WORTH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897828" y="1289612"/>
            <a:ext cx="598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Decision for Investment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5971853" y="2192526"/>
            <a:ext cx="6099468" cy="40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Studyin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g all of the previous insights, the countries chosen for investment are: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/>
                </a:solidFill>
                <a:effectLst/>
                <a:latin typeface="Söhne"/>
              </a:rPr>
              <a:t>Lithuania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/>
                </a:solidFill>
                <a:effectLst/>
                <a:latin typeface="Söhne"/>
              </a:rPr>
              <a:t>Canada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/>
                </a:solidFill>
                <a:effectLst/>
                <a:latin typeface="Söhne"/>
              </a:rPr>
              <a:t>France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/>
                </a:solidFill>
                <a:effectLst/>
                <a:latin typeface="Söhne"/>
              </a:rPr>
              <a:t>Portugal 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/>
                </a:solidFill>
                <a:effectLst/>
                <a:latin typeface="Söhne"/>
              </a:rPr>
              <a:t>Poland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74151"/>
                </a:solidFill>
                <a:latin typeface="Söhne"/>
              </a:rPr>
              <a:t>The selected industries are: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Technology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Fashion &amp; Retail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Finance &amp; Investments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Söhne"/>
              </a:rPr>
              <a:t>Healthcare: 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C673BC33-105D-2DFF-828B-1C23B30E8E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7" b="25297"/>
          <a:stretch/>
        </p:blipFill>
        <p:spPr>
          <a:xfrm>
            <a:off x="588772" y="1407298"/>
            <a:ext cx="5153025" cy="4525963"/>
          </a:xfrm>
          <a:prstGeom prst="snip2DiagRect">
            <a:avLst>
              <a:gd name="adj1" fmla="val 0"/>
              <a:gd name="adj2" fmla="val 38653"/>
            </a:avLst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DBA7AD98-EB27-EF0D-CFF2-D89A86950F56}"/>
              </a:ext>
            </a:extLst>
          </p:cNvPr>
          <p:cNvSpPr/>
          <p:nvPr/>
        </p:nvSpPr>
        <p:spPr>
          <a:xfrm rot="10800000">
            <a:off x="3996447" y="1847053"/>
            <a:ext cx="1313177" cy="13131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7880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BAB4C4-339D-F3D5-2E9B-CAB346137051}"/>
              </a:ext>
            </a:extLst>
          </p:cNvPr>
          <p:cNvSpPr/>
          <p:nvPr/>
        </p:nvSpPr>
        <p:spPr>
          <a:xfrm>
            <a:off x="0" y="0"/>
            <a:ext cx="12199749" cy="6871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WORTH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30074" y="1046322"/>
            <a:ext cx="64600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Taxes and Net Worth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604101" y="1813131"/>
            <a:ext cx="4922940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The CEOs even studied if the countries they work and invest in would affect their net worth in a negative way given their high taxes.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However, the graph shows that: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The average net worths actually exits </a:t>
            </a:r>
            <a:r>
              <a:rPr lang="en-US" sz="1600" dirty="0">
                <a:solidFill>
                  <a:schemeClr val="bg1"/>
                </a:solidFill>
                <a:latin typeface="Söhne"/>
              </a:rPr>
              <a:t>in the countries with higher taxes rate which did not hinder the progress of any business there. </a:t>
            </a:r>
            <a:endParaRPr lang="en-US" sz="16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7A8B8-745E-DB0A-8073-89CC9038B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7501" y="1889413"/>
            <a:ext cx="6086443" cy="38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065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20">
            <a:extLst>
              <a:ext uri="{FF2B5EF4-FFF2-40B4-BE49-F238E27FC236}">
                <a16:creationId xmlns:a16="http://schemas.microsoft.com/office/drawing/2014/main" id="{4B6FE250-86B4-FE78-0C04-780224E4B4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r="16889"/>
          <a:stretch/>
        </p:blipFill>
        <p:spPr>
          <a:xfrm>
            <a:off x="731272" y="1496378"/>
            <a:ext cx="4201248" cy="4227494"/>
          </a:xfrm>
          <a:prstGeom prst="ellipse">
            <a:avLst/>
          </a:prstGeom>
        </p:spPr>
      </p:pic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590451" y="1289612"/>
            <a:ext cx="598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5640573" y="2090458"/>
            <a:ext cx="6099468" cy="2839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The journey through "Exploring the Evolution of Billionaires: A Data-Driven Analysis over the last two decades" has been both enlightening and impactful. 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This comprehensive analysis has not only deepened the CEO’s understanding of how billionaires accumulate wealth but also provided valuable insights into the dynamics that influence this accumulation over time.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Finally, they served the community by laying down their road-map to become self-made billionaires</a:t>
            </a: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553623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033BD65-2F41-5149-67CF-FC9459442220}"/>
              </a:ext>
            </a:extLst>
          </p:cNvPr>
          <p:cNvSpPr/>
          <p:nvPr/>
        </p:nvSpPr>
        <p:spPr>
          <a:xfrm>
            <a:off x="0" y="0"/>
            <a:ext cx="12188419" cy="6854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OWERPOINT TEMPLATE">
            <a:extLst>
              <a:ext uri="{FF2B5EF4-FFF2-40B4-BE49-F238E27FC236}">
                <a16:creationId xmlns:a16="http://schemas.microsoft.com/office/drawing/2014/main" id="{9E0CD3F4-36FC-B055-97EC-173A8522EFD7}"/>
              </a:ext>
            </a:extLst>
          </p:cNvPr>
          <p:cNvSpPr/>
          <p:nvPr/>
        </p:nvSpPr>
        <p:spPr>
          <a:xfrm>
            <a:off x="4966956" y="3684263"/>
            <a:ext cx="2295437" cy="420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4500"/>
              </a:lnSpc>
              <a:tabLst>
                <a:tab pos="1066800" algn="l"/>
              </a:tabLst>
              <a:defRPr sz="382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1700" spc="170" dirty="0">
                <a:solidFill>
                  <a:schemeClr val="bg1"/>
                </a:solidFill>
              </a:rPr>
              <a:t>ANY QUESTIONS?</a:t>
            </a:r>
            <a:endParaRPr sz="1700" spc="170" dirty="0">
              <a:solidFill>
                <a:schemeClr val="bg1"/>
              </a:solidFill>
            </a:endParaRPr>
          </a:p>
        </p:txBody>
      </p:sp>
      <p:sp>
        <p:nvSpPr>
          <p:cNvPr id="5" name="Circle">
            <a:extLst>
              <a:ext uri="{FF2B5EF4-FFF2-40B4-BE49-F238E27FC236}">
                <a16:creationId xmlns:a16="http://schemas.microsoft.com/office/drawing/2014/main" id="{5BAD1C4F-5F1D-732C-B89B-734AAF38BB7A}"/>
              </a:ext>
            </a:extLst>
          </p:cNvPr>
          <p:cNvSpPr/>
          <p:nvPr/>
        </p:nvSpPr>
        <p:spPr>
          <a:xfrm>
            <a:off x="3396783" y="4615816"/>
            <a:ext cx="1195192" cy="1195186"/>
          </a:xfrm>
          <a:prstGeom prst="ellipse">
            <a:avLst/>
          </a:prstGeom>
          <a:solidFill>
            <a:schemeClr val="accent1">
              <a:lumMod val="60000"/>
              <a:lumOff val="40000"/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46358CB2-C1A9-CC38-B7DD-1DEEBFE4ADBB}"/>
              </a:ext>
            </a:extLst>
          </p:cNvPr>
          <p:cNvSpPr/>
          <p:nvPr/>
        </p:nvSpPr>
        <p:spPr>
          <a:xfrm>
            <a:off x="3701541" y="4920574"/>
            <a:ext cx="584238" cy="584238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8CEA59BC-C3FD-7843-DBCD-4CA4853567B9}"/>
              </a:ext>
            </a:extLst>
          </p:cNvPr>
          <p:cNvSpPr/>
          <p:nvPr/>
        </p:nvSpPr>
        <p:spPr>
          <a:xfrm>
            <a:off x="0" y="2838060"/>
            <a:ext cx="3265956" cy="1794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21" extrusionOk="0">
                <a:moveTo>
                  <a:pt x="21600" y="20321"/>
                </a:moveTo>
                <a:cubicBezTo>
                  <a:pt x="21600" y="20321"/>
                  <a:pt x="16562" y="18842"/>
                  <a:pt x="12398" y="8781"/>
                </a:cubicBezTo>
                <a:cubicBezTo>
                  <a:pt x="8235" y="-1279"/>
                  <a:pt x="3134" y="-529"/>
                  <a:pt x="0" y="692"/>
                </a:cubicBezTo>
                <a:lnTo>
                  <a:pt x="0" y="11196"/>
                </a:lnTo>
                <a:cubicBezTo>
                  <a:pt x="0" y="11196"/>
                  <a:pt x="3956" y="4904"/>
                  <a:pt x="9569" y="11196"/>
                </a:cubicBezTo>
                <a:cubicBezTo>
                  <a:pt x="15183" y="17487"/>
                  <a:pt x="16008" y="19984"/>
                  <a:pt x="21600" y="20321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E42B00FD-1D7B-E0BA-5491-A9833AD58112}"/>
              </a:ext>
            </a:extLst>
          </p:cNvPr>
          <p:cNvSpPr/>
          <p:nvPr/>
        </p:nvSpPr>
        <p:spPr>
          <a:xfrm>
            <a:off x="0" y="2730125"/>
            <a:ext cx="2585927" cy="758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908" extrusionOk="0">
                <a:moveTo>
                  <a:pt x="12942" y="962"/>
                </a:moveTo>
                <a:cubicBezTo>
                  <a:pt x="18260" y="-2930"/>
                  <a:pt x="21600" y="6239"/>
                  <a:pt x="21600" y="6239"/>
                </a:cubicBezTo>
                <a:cubicBezTo>
                  <a:pt x="21600" y="6239"/>
                  <a:pt x="16736" y="338"/>
                  <a:pt x="11812" y="9504"/>
                </a:cubicBezTo>
                <a:cubicBezTo>
                  <a:pt x="6888" y="18670"/>
                  <a:pt x="1036" y="11395"/>
                  <a:pt x="0" y="6849"/>
                </a:cubicBezTo>
                <a:lnTo>
                  <a:pt x="41" y="3502"/>
                </a:lnTo>
                <a:cubicBezTo>
                  <a:pt x="2198" y="9422"/>
                  <a:pt x="7625" y="4854"/>
                  <a:pt x="12942" y="962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7724C7D-FC57-7306-ECD9-246EC44D3AC1}"/>
              </a:ext>
            </a:extLst>
          </p:cNvPr>
          <p:cNvSpPr/>
          <p:nvPr/>
        </p:nvSpPr>
        <p:spPr>
          <a:xfrm>
            <a:off x="9415754" y="2126958"/>
            <a:ext cx="2776057" cy="1525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21" extrusionOk="0">
                <a:moveTo>
                  <a:pt x="0" y="0"/>
                </a:moveTo>
                <a:cubicBezTo>
                  <a:pt x="0" y="0"/>
                  <a:pt x="5038" y="1479"/>
                  <a:pt x="9202" y="11540"/>
                </a:cubicBezTo>
                <a:cubicBezTo>
                  <a:pt x="13365" y="21600"/>
                  <a:pt x="18466" y="20850"/>
                  <a:pt x="21600" y="19629"/>
                </a:cubicBezTo>
                <a:lnTo>
                  <a:pt x="21600" y="9125"/>
                </a:lnTo>
                <a:cubicBezTo>
                  <a:pt x="21600" y="9125"/>
                  <a:pt x="17644" y="15417"/>
                  <a:pt x="12031" y="9125"/>
                </a:cubicBezTo>
                <a:cubicBezTo>
                  <a:pt x="6417" y="2834"/>
                  <a:pt x="5592" y="337"/>
                  <a:pt x="0" y="0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C75CCC5-9393-3270-B996-C3A33A9E84B9}"/>
              </a:ext>
            </a:extLst>
          </p:cNvPr>
          <p:cNvSpPr/>
          <p:nvPr/>
        </p:nvSpPr>
        <p:spPr>
          <a:xfrm>
            <a:off x="9993524" y="3098374"/>
            <a:ext cx="2198038" cy="644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908" extrusionOk="0">
                <a:moveTo>
                  <a:pt x="8658" y="12946"/>
                </a:moveTo>
                <a:cubicBezTo>
                  <a:pt x="3340" y="16838"/>
                  <a:pt x="0" y="7669"/>
                  <a:pt x="0" y="7669"/>
                </a:cubicBezTo>
                <a:cubicBezTo>
                  <a:pt x="0" y="7669"/>
                  <a:pt x="4864" y="13570"/>
                  <a:pt x="9788" y="4404"/>
                </a:cubicBezTo>
                <a:cubicBezTo>
                  <a:pt x="14712" y="-4762"/>
                  <a:pt x="20564" y="2513"/>
                  <a:pt x="21600" y="7059"/>
                </a:cubicBezTo>
                <a:lnTo>
                  <a:pt x="21559" y="10406"/>
                </a:lnTo>
                <a:cubicBezTo>
                  <a:pt x="19402" y="4486"/>
                  <a:pt x="13975" y="9053"/>
                  <a:pt x="8658" y="12946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A5B15477-F419-60D6-13BA-09F1F9D437C7}"/>
              </a:ext>
            </a:extLst>
          </p:cNvPr>
          <p:cNvSpPr/>
          <p:nvPr/>
        </p:nvSpPr>
        <p:spPr>
          <a:xfrm>
            <a:off x="7606253" y="0"/>
            <a:ext cx="4582166" cy="3561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2035" y="7046"/>
                  <a:pt x="11298" y="6308"/>
                </a:cubicBezTo>
                <a:cubicBezTo>
                  <a:pt x="20561" y="5570"/>
                  <a:pt x="21600" y="21600"/>
                  <a:pt x="21600" y="21600"/>
                </a:cubicBez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54000">
                <a:schemeClr val="accent6"/>
              </a:gs>
              <a:gs pos="99000">
                <a:schemeClr val="accent1"/>
              </a:gs>
            </a:gsLst>
            <a:lin ang="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56340357-CC0E-2EC3-2D5D-2ECA2DC4255E}"/>
              </a:ext>
            </a:extLst>
          </p:cNvPr>
          <p:cNvSpPr/>
          <p:nvPr/>
        </p:nvSpPr>
        <p:spPr>
          <a:xfrm>
            <a:off x="8209420" y="0"/>
            <a:ext cx="3983203" cy="3095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2035" y="7046"/>
                  <a:pt x="11298" y="6308"/>
                </a:cubicBezTo>
                <a:cubicBezTo>
                  <a:pt x="20561" y="5570"/>
                  <a:pt x="21600" y="21600"/>
                  <a:pt x="21600" y="21600"/>
                </a:cubicBez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72000">
                <a:schemeClr val="accent6"/>
              </a:gs>
              <a:gs pos="99000">
                <a:schemeClr val="accent1"/>
              </a:gs>
            </a:gsLst>
            <a:lin ang="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45ECA54-BC2B-923B-C8D5-D63601B20716}"/>
              </a:ext>
            </a:extLst>
          </p:cNvPr>
          <p:cNvSpPr/>
          <p:nvPr/>
        </p:nvSpPr>
        <p:spPr>
          <a:xfrm>
            <a:off x="0" y="0"/>
            <a:ext cx="5438535" cy="1997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50" extrusionOk="0">
                <a:moveTo>
                  <a:pt x="0" y="12912"/>
                </a:moveTo>
                <a:cubicBezTo>
                  <a:pt x="0" y="12912"/>
                  <a:pt x="3444" y="21600"/>
                  <a:pt x="8853" y="17595"/>
                </a:cubicBezTo>
                <a:cubicBezTo>
                  <a:pt x="13537" y="14127"/>
                  <a:pt x="16451" y="0"/>
                  <a:pt x="21600" y="0"/>
                </a:cubicBezTo>
                <a:lnTo>
                  <a:pt x="0" y="0"/>
                </a:lnTo>
                <a:cubicBezTo>
                  <a:pt x="0" y="0"/>
                  <a:pt x="0" y="12912"/>
                  <a:pt x="0" y="12912"/>
                </a:cubicBezTo>
                <a:close/>
              </a:path>
            </a:pathLst>
          </a:custGeom>
          <a:gradFill>
            <a:gsLst>
              <a:gs pos="20000">
                <a:schemeClr val="accent5"/>
              </a:gs>
              <a:gs pos="72000">
                <a:schemeClr val="accent6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31DBEA37-2296-C757-AB79-F122195F03B6}"/>
              </a:ext>
            </a:extLst>
          </p:cNvPr>
          <p:cNvSpPr/>
          <p:nvPr/>
        </p:nvSpPr>
        <p:spPr>
          <a:xfrm>
            <a:off x="0" y="0"/>
            <a:ext cx="5438535" cy="1518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50" extrusionOk="0">
                <a:moveTo>
                  <a:pt x="0" y="12912"/>
                </a:moveTo>
                <a:cubicBezTo>
                  <a:pt x="0" y="12912"/>
                  <a:pt x="3444" y="21600"/>
                  <a:pt x="8853" y="17595"/>
                </a:cubicBezTo>
                <a:cubicBezTo>
                  <a:pt x="13537" y="14127"/>
                  <a:pt x="16451" y="0"/>
                  <a:pt x="21600" y="0"/>
                </a:cubicBezTo>
                <a:lnTo>
                  <a:pt x="0" y="0"/>
                </a:lnTo>
                <a:cubicBezTo>
                  <a:pt x="0" y="0"/>
                  <a:pt x="0" y="12912"/>
                  <a:pt x="0" y="1291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chemeClr val="accent6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5F2678D-5E7E-C7E4-E335-487C7C7AA92A}"/>
              </a:ext>
            </a:extLst>
          </p:cNvPr>
          <p:cNvSpPr/>
          <p:nvPr/>
        </p:nvSpPr>
        <p:spPr>
          <a:xfrm>
            <a:off x="5815799" y="2444414"/>
            <a:ext cx="557583" cy="31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49" y="19425"/>
                </a:moveTo>
                <a:cubicBezTo>
                  <a:pt x="6149" y="14812"/>
                  <a:pt x="8235" y="11059"/>
                  <a:pt x="10800" y="11059"/>
                </a:cubicBezTo>
                <a:cubicBezTo>
                  <a:pt x="13365" y="11059"/>
                  <a:pt x="15451" y="14812"/>
                  <a:pt x="15451" y="19425"/>
                </a:cubicBezTo>
                <a:lnTo>
                  <a:pt x="15451" y="21600"/>
                </a:lnTo>
                <a:lnTo>
                  <a:pt x="21600" y="21600"/>
                </a:lnTo>
                <a:lnTo>
                  <a:pt x="21600" y="19425"/>
                </a:lnTo>
                <a:cubicBezTo>
                  <a:pt x="21600" y="8714"/>
                  <a:pt x="16755" y="0"/>
                  <a:pt x="10800" y="0"/>
                </a:cubicBezTo>
                <a:cubicBezTo>
                  <a:pt x="4845" y="0"/>
                  <a:pt x="0" y="8714"/>
                  <a:pt x="0" y="19425"/>
                </a:cubicBezTo>
                <a:lnTo>
                  <a:pt x="0" y="21600"/>
                </a:lnTo>
                <a:lnTo>
                  <a:pt x="6149" y="21600"/>
                </a:lnTo>
                <a:cubicBezTo>
                  <a:pt x="6149" y="21600"/>
                  <a:pt x="6149" y="19425"/>
                  <a:pt x="6149" y="1942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71CA0883-1CB7-10DF-1898-EB91673023CF}"/>
              </a:ext>
            </a:extLst>
          </p:cNvPr>
          <p:cNvSpPr/>
          <p:nvPr/>
        </p:nvSpPr>
        <p:spPr>
          <a:xfrm>
            <a:off x="5815799" y="4288206"/>
            <a:ext cx="557583" cy="309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51" y="2174"/>
                </a:moveTo>
                <a:cubicBezTo>
                  <a:pt x="15451" y="6787"/>
                  <a:pt x="13365" y="10540"/>
                  <a:pt x="10800" y="10540"/>
                </a:cubicBezTo>
                <a:cubicBezTo>
                  <a:pt x="8235" y="10540"/>
                  <a:pt x="6149" y="6787"/>
                  <a:pt x="6149" y="2174"/>
                </a:cubicBezTo>
                <a:lnTo>
                  <a:pt x="6149" y="0"/>
                </a:lnTo>
                <a:lnTo>
                  <a:pt x="0" y="0"/>
                </a:lnTo>
                <a:lnTo>
                  <a:pt x="0" y="2174"/>
                </a:lnTo>
                <a:cubicBezTo>
                  <a:pt x="0" y="12886"/>
                  <a:pt x="4845" y="21600"/>
                  <a:pt x="10800" y="21600"/>
                </a:cubicBezTo>
                <a:cubicBezTo>
                  <a:pt x="16755" y="21600"/>
                  <a:pt x="21600" y="12886"/>
                  <a:pt x="21600" y="2174"/>
                </a:cubicBezTo>
                <a:lnTo>
                  <a:pt x="21600" y="0"/>
                </a:lnTo>
                <a:lnTo>
                  <a:pt x="15451" y="0"/>
                </a:lnTo>
                <a:cubicBezTo>
                  <a:pt x="15451" y="0"/>
                  <a:pt x="15451" y="2174"/>
                  <a:pt x="15451" y="21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3B8146EB-10FB-7739-7336-F86093E10E4C}"/>
              </a:ext>
            </a:extLst>
          </p:cNvPr>
          <p:cNvSpPr/>
          <p:nvPr/>
        </p:nvSpPr>
        <p:spPr>
          <a:xfrm>
            <a:off x="5498344" y="2126958"/>
            <a:ext cx="1192495" cy="627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75" y="20525"/>
                </a:moveTo>
                <a:cubicBezTo>
                  <a:pt x="2875" y="12221"/>
                  <a:pt x="6430" y="5464"/>
                  <a:pt x="10800" y="5464"/>
                </a:cubicBezTo>
                <a:cubicBezTo>
                  <a:pt x="15170" y="5464"/>
                  <a:pt x="18725" y="12221"/>
                  <a:pt x="18725" y="20525"/>
                </a:cubicBezTo>
                <a:lnTo>
                  <a:pt x="18725" y="21600"/>
                </a:lnTo>
                <a:lnTo>
                  <a:pt x="21600" y="21600"/>
                </a:lnTo>
                <a:lnTo>
                  <a:pt x="21600" y="20526"/>
                </a:lnTo>
                <a:cubicBezTo>
                  <a:pt x="21600" y="9190"/>
                  <a:pt x="16765" y="0"/>
                  <a:pt x="10800" y="0"/>
                </a:cubicBezTo>
                <a:cubicBezTo>
                  <a:pt x="4835" y="0"/>
                  <a:pt x="0" y="9190"/>
                  <a:pt x="0" y="20526"/>
                </a:cubicBezTo>
                <a:lnTo>
                  <a:pt x="0" y="21600"/>
                </a:lnTo>
                <a:lnTo>
                  <a:pt x="2875" y="21600"/>
                </a:lnTo>
                <a:cubicBezTo>
                  <a:pt x="2875" y="21600"/>
                  <a:pt x="2875" y="20525"/>
                  <a:pt x="2875" y="20525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F558B67C-35C6-6D73-EC99-BFB0506AA7C4}"/>
              </a:ext>
            </a:extLst>
          </p:cNvPr>
          <p:cNvSpPr/>
          <p:nvPr/>
        </p:nvSpPr>
        <p:spPr>
          <a:xfrm>
            <a:off x="5498344" y="4288206"/>
            <a:ext cx="1192495" cy="627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5" y="1074"/>
                </a:moveTo>
                <a:cubicBezTo>
                  <a:pt x="18725" y="9379"/>
                  <a:pt x="15170" y="16136"/>
                  <a:pt x="10800" y="16136"/>
                </a:cubicBezTo>
                <a:cubicBezTo>
                  <a:pt x="6430" y="16136"/>
                  <a:pt x="2875" y="9379"/>
                  <a:pt x="2875" y="1074"/>
                </a:cubicBezTo>
                <a:lnTo>
                  <a:pt x="2875" y="0"/>
                </a:lnTo>
                <a:lnTo>
                  <a:pt x="0" y="0"/>
                </a:lnTo>
                <a:lnTo>
                  <a:pt x="0" y="1074"/>
                </a:lnTo>
                <a:cubicBezTo>
                  <a:pt x="0" y="12410"/>
                  <a:pt x="4835" y="21600"/>
                  <a:pt x="10800" y="21600"/>
                </a:cubicBezTo>
                <a:cubicBezTo>
                  <a:pt x="16765" y="21600"/>
                  <a:pt x="21600" y="12410"/>
                  <a:pt x="21600" y="1074"/>
                </a:cubicBezTo>
                <a:lnTo>
                  <a:pt x="21600" y="0"/>
                </a:lnTo>
                <a:lnTo>
                  <a:pt x="18725" y="0"/>
                </a:lnTo>
                <a:cubicBezTo>
                  <a:pt x="18725" y="0"/>
                  <a:pt x="18725" y="1074"/>
                  <a:pt x="18725" y="107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31EB58-148B-2162-BEB0-C448EC381240}"/>
              </a:ext>
            </a:extLst>
          </p:cNvPr>
          <p:cNvGrpSpPr/>
          <p:nvPr/>
        </p:nvGrpSpPr>
        <p:grpSpPr>
          <a:xfrm>
            <a:off x="0" y="4888828"/>
            <a:ext cx="4837981" cy="1969172"/>
            <a:chOff x="0" y="4888828"/>
            <a:chExt cx="4837981" cy="1969172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21B3EFCB-E8C0-BCB9-A11F-4845F4F64DAD}"/>
                </a:ext>
              </a:extLst>
            </p:cNvPr>
            <p:cNvSpPr/>
            <p:nvPr/>
          </p:nvSpPr>
          <p:spPr>
            <a:xfrm>
              <a:off x="0" y="4888828"/>
              <a:ext cx="4837981" cy="1969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5"/>
                </a:gs>
                <a:gs pos="18000">
                  <a:schemeClr val="accent4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1EAF68C2-92E8-867B-F18C-E50B5CA95D54}"/>
                </a:ext>
              </a:extLst>
            </p:cNvPr>
            <p:cNvSpPr/>
            <p:nvPr/>
          </p:nvSpPr>
          <p:spPr>
            <a:xfrm>
              <a:off x="0" y="5250728"/>
              <a:ext cx="4837981" cy="160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5"/>
                </a:gs>
                <a:gs pos="70000">
                  <a:schemeClr val="accent4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E58519-2331-8B4F-ADA1-EDC90A5FD9BF}"/>
              </a:ext>
            </a:extLst>
          </p:cNvPr>
          <p:cNvGrpSpPr/>
          <p:nvPr/>
        </p:nvGrpSpPr>
        <p:grpSpPr>
          <a:xfrm>
            <a:off x="0" y="4145980"/>
            <a:ext cx="12190322" cy="2708685"/>
            <a:chOff x="0" y="4145980"/>
            <a:chExt cx="12190322" cy="2708685"/>
          </a:xfrm>
        </p:grpSpPr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A8DE3399-DBDB-8724-075E-1B26C77F90ED}"/>
                </a:ext>
              </a:extLst>
            </p:cNvPr>
            <p:cNvSpPr/>
            <p:nvPr/>
          </p:nvSpPr>
          <p:spPr>
            <a:xfrm>
              <a:off x="0" y="4145980"/>
              <a:ext cx="12190322" cy="2708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6" extrusionOk="0">
                  <a:moveTo>
                    <a:pt x="12796" y="7279"/>
                  </a:moveTo>
                  <a:cubicBezTo>
                    <a:pt x="6734" y="21599"/>
                    <a:pt x="1977" y="19295"/>
                    <a:pt x="0" y="14999"/>
                  </a:cubicBezTo>
                  <a:lnTo>
                    <a:pt x="0" y="20875"/>
                  </a:lnTo>
                  <a:lnTo>
                    <a:pt x="21600" y="20875"/>
                  </a:lnTo>
                  <a:lnTo>
                    <a:pt x="21600" y="3710"/>
                  </a:lnTo>
                  <a:cubicBezTo>
                    <a:pt x="21242" y="2616"/>
                    <a:pt x="20203" y="0"/>
                    <a:pt x="18450" y="0"/>
                  </a:cubicBezTo>
                  <a:cubicBezTo>
                    <a:pt x="17036" y="-1"/>
                    <a:pt x="15157" y="1701"/>
                    <a:pt x="12796" y="7279"/>
                  </a:cubicBezTo>
                </a:path>
              </a:pathLst>
            </a:custGeom>
            <a:gradFill>
              <a:gsLst>
                <a:gs pos="63000">
                  <a:schemeClr val="accent2"/>
                </a:gs>
                <a:gs pos="100000">
                  <a:schemeClr val="accent3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DB6F3498-B3CA-DD4C-B167-65920D4C8ECF}"/>
                </a:ext>
              </a:extLst>
            </p:cNvPr>
            <p:cNvSpPr/>
            <p:nvPr/>
          </p:nvSpPr>
          <p:spPr>
            <a:xfrm>
              <a:off x="0" y="4869780"/>
              <a:ext cx="12190322" cy="1984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6" extrusionOk="0">
                  <a:moveTo>
                    <a:pt x="12796" y="7279"/>
                  </a:moveTo>
                  <a:cubicBezTo>
                    <a:pt x="6734" y="21599"/>
                    <a:pt x="1977" y="19295"/>
                    <a:pt x="0" y="14999"/>
                  </a:cubicBezTo>
                  <a:lnTo>
                    <a:pt x="0" y="20875"/>
                  </a:lnTo>
                  <a:lnTo>
                    <a:pt x="21600" y="20875"/>
                  </a:lnTo>
                  <a:lnTo>
                    <a:pt x="21600" y="3710"/>
                  </a:lnTo>
                  <a:cubicBezTo>
                    <a:pt x="21242" y="2616"/>
                    <a:pt x="20203" y="0"/>
                    <a:pt x="18450" y="0"/>
                  </a:cubicBezTo>
                  <a:cubicBezTo>
                    <a:pt x="17036" y="-1"/>
                    <a:pt x="15157" y="1701"/>
                    <a:pt x="12796" y="7279"/>
                  </a:cubicBezTo>
                </a:path>
              </a:pathLst>
            </a:custGeom>
            <a:gradFill>
              <a:gsLst>
                <a:gs pos="13000">
                  <a:schemeClr val="accent2"/>
                </a:gs>
                <a:gs pos="84000">
                  <a:schemeClr val="accent3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Shape">
            <a:extLst>
              <a:ext uri="{FF2B5EF4-FFF2-40B4-BE49-F238E27FC236}">
                <a16:creationId xmlns:a16="http://schemas.microsoft.com/office/drawing/2014/main" id="{9CF59EF6-6322-82F5-A286-2150FE1B6467}"/>
              </a:ext>
            </a:extLst>
          </p:cNvPr>
          <p:cNvSpPr/>
          <p:nvPr/>
        </p:nvSpPr>
        <p:spPr>
          <a:xfrm>
            <a:off x="4424816" y="3862814"/>
            <a:ext cx="480166" cy="5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198" y="21600"/>
                </a:lnTo>
                <a:cubicBezTo>
                  <a:pt x="536" y="21600"/>
                  <a:pt x="0" y="16766"/>
                  <a:pt x="0" y="10800"/>
                </a:cubicBezTo>
                <a:lnTo>
                  <a:pt x="0" y="10800"/>
                </a:lnTo>
                <a:cubicBezTo>
                  <a:pt x="0" y="4837"/>
                  <a:pt x="536" y="0"/>
                  <a:pt x="1198" y="0"/>
                </a:cubicBez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006A2946-D5FE-5584-9988-21BEAF909D92}"/>
              </a:ext>
            </a:extLst>
          </p:cNvPr>
          <p:cNvSpPr/>
          <p:nvPr/>
        </p:nvSpPr>
        <p:spPr>
          <a:xfrm>
            <a:off x="4653384" y="3977099"/>
            <a:ext cx="252481" cy="5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279" y="21600"/>
                </a:lnTo>
                <a:cubicBezTo>
                  <a:pt x="1021" y="21600"/>
                  <a:pt x="0" y="16766"/>
                  <a:pt x="0" y="10803"/>
                </a:cubicBezTo>
                <a:lnTo>
                  <a:pt x="0" y="10803"/>
                </a:lnTo>
                <a:cubicBezTo>
                  <a:pt x="0" y="4837"/>
                  <a:pt x="1021" y="0"/>
                  <a:pt x="2279" y="0"/>
                </a:cubicBez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3C77A5CE-C7ED-1FD9-01E8-65F518013DAF}"/>
              </a:ext>
            </a:extLst>
          </p:cNvPr>
          <p:cNvSpPr/>
          <p:nvPr/>
        </p:nvSpPr>
        <p:spPr>
          <a:xfrm>
            <a:off x="7262393" y="3862814"/>
            <a:ext cx="480166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0402" y="21600"/>
                </a:lnTo>
                <a:cubicBezTo>
                  <a:pt x="21063" y="21600"/>
                  <a:pt x="21600" y="16766"/>
                  <a:pt x="21600" y="10800"/>
                </a:cubicBezTo>
                <a:lnTo>
                  <a:pt x="21600" y="10800"/>
                </a:lnTo>
                <a:cubicBezTo>
                  <a:pt x="21600" y="4837"/>
                  <a:pt x="21063" y="0"/>
                  <a:pt x="20402" y="0"/>
                </a:cubicBez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CDC0F0EF-D2CA-A0F2-944F-3EDB0B446F19}"/>
              </a:ext>
            </a:extLst>
          </p:cNvPr>
          <p:cNvSpPr/>
          <p:nvPr/>
        </p:nvSpPr>
        <p:spPr>
          <a:xfrm>
            <a:off x="7262393" y="3977099"/>
            <a:ext cx="252478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9321" y="21600"/>
                </a:lnTo>
                <a:cubicBezTo>
                  <a:pt x="20579" y="21600"/>
                  <a:pt x="21600" y="16766"/>
                  <a:pt x="21600" y="10803"/>
                </a:cubicBezTo>
                <a:lnTo>
                  <a:pt x="21600" y="10803"/>
                </a:lnTo>
                <a:cubicBezTo>
                  <a:pt x="21600" y="4837"/>
                  <a:pt x="20579" y="0"/>
                  <a:pt x="19321" y="0"/>
                </a:cubicBez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458EE5E6-20FD-740C-8697-1A66DE40EA26}"/>
              </a:ext>
            </a:extLst>
          </p:cNvPr>
          <p:cNvSpPr/>
          <p:nvPr/>
        </p:nvSpPr>
        <p:spPr>
          <a:xfrm>
            <a:off x="2139656" y="3244404"/>
            <a:ext cx="381258" cy="381246"/>
          </a:xfrm>
          <a:prstGeom prst="ellipse">
            <a:avLst/>
          </a:prstGeom>
          <a:solidFill>
            <a:schemeClr val="accent4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Circle">
            <a:extLst>
              <a:ext uri="{FF2B5EF4-FFF2-40B4-BE49-F238E27FC236}">
                <a16:creationId xmlns:a16="http://schemas.microsoft.com/office/drawing/2014/main" id="{DDB706AB-BF02-250F-AB9C-2AB03D1A0B0E}"/>
              </a:ext>
            </a:extLst>
          </p:cNvPr>
          <p:cNvSpPr/>
          <p:nvPr/>
        </p:nvSpPr>
        <p:spPr>
          <a:xfrm>
            <a:off x="2266638" y="3377736"/>
            <a:ext cx="125855" cy="125855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" name="Circle">
            <a:extLst>
              <a:ext uri="{FF2B5EF4-FFF2-40B4-BE49-F238E27FC236}">
                <a16:creationId xmlns:a16="http://schemas.microsoft.com/office/drawing/2014/main" id="{1BB98A45-43F9-E337-261A-51717C3483A1}"/>
              </a:ext>
            </a:extLst>
          </p:cNvPr>
          <p:cNvSpPr/>
          <p:nvPr/>
        </p:nvSpPr>
        <p:spPr>
          <a:xfrm>
            <a:off x="10628437" y="1898389"/>
            <a:ext cx="283609" cy="283606"/>
          </a:xfrm>
          <a:prstGeom prst="ellipse">
            <a:avLst/>
          </a:prstGeom>
          <a:solidFill>
            <a:schemeClr val="accent5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" name="Circle">
            <a:extLst>
              <a:ext uri="{FF2B5EF4-FFF2-40B4-BE49-F238E27FC236}">
                <a16:creationId xmlns:a16="http://schemas.microsoft.com/office/drawing/2014/main" id="{A1BBD150-D288-2362-02CC-AD2B2F535494}"/>
              </a:ext>
            </a:extLst>
          </p:cNvPr>
          <p:cNvSpPr/>
          <p:nvPr/>
        </p:nvSpPr>
        <p:spPr>
          <a:xfrm>
            <a:off x="10723674" y="1993626"/>
            <a:ext cx="93625" cy="93619"/>
          </a:xfrm>
          <a:prstGeom prst="ellipse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" name="Circle">
            <a:extLst>
              <a:ext uri="{FF2B5EF4-FFF2-40B4-BE49-F238E27FC236}">
                <a16:creationId xmlns:a16="http://schemas.microsoft.com/office/drawing/2014/main" id="{F7B0BD66-1952-8449-7A2C-3C381C96935A}"/>
              </a:ext>
            </a:extLst>
          </p:cNvPr>
          <p:cNvSpPr/>
          <p:nvPr/>
        </p:nvSpPr>
        <p:spPr>
          <a:xfrm>
            <a:off x="4349152" y="1257128"/>
            <a:ext cx="377993" cy="377994"/>
          </a:xfrm>
          <a:prstGeom prst="ellipse">
            <a:avLst/>
          </a:prstGeom>
          <a:solidFill>
            <a:schemeClr val="accent3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" name="Circle">
            <a:extLst>
              <a:ext uri="{FF2B5EF4-FFF2-40B4-BE49-F238E27FC236}">
                <a16:creationId xmlns:a16="http://schemas.microsoft.com/office/drawing/2014/main" id="{48B883C5-F24A-E134-C108-E533858156BC}"/>
              </a:ext>
            </a:extLst>
          </p:cNvPr>
          <p:cNvSpPr/>
          <p:nvPr/>
        </p:nvSpPr>
        <p:spPr>
          <a:xfrm>
            <a:off x="4476134" y="1384110"/>
            <a:ext cx="124778" cy="124781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519BB241-3682-2C8C-F0D2-13AFC245DE44}"/>
              </a:ext>
            </a:extLst>
          </p:cNvPr>
          <p:cNvSpPr/>
          <p:nvPr/>
        </p:nvSpPr>
        <p:spPr>
          <a:xfrm>
            <a:off x="8977665" y="2596793"/>
            <a:ext cx="647710" cy="647710"/>
          </a:xfrm>
          <a:prstGeom prst="ellipse">
            <a:avLst/>
          </a:prstGeom>
          <a:solidFill>
            <a:schemeClr val="accent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" name="Circle">
            <a:extLst>
              <a:ext uri="{FF2B5EF4-FFF2-40B4-BE49-F238E27FC236}">
                <a16:creationId xmlns:a16="http://schemas.microsoft.com/office/drawing/2014/main" id="{30645A69-53A3-C4E9-C780-BF874CB41D26}"/>
              </a:ext>
            </a:extLst>
          </p:cNvPr>
          <p:cNvSpPr/>
          <p:nvPr/>
        </p:nvSpPr>
        <p:spPr>
          <a:xfrm>
            <a:off x="9193535" y="2819013"/>
            <a:ext cx="213824" cy="213816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A4889E5E-25E9-8FFE-C1F5-DC65AD5B08FD}"/>
              </a:ext>
            </a:extLst>
          </p:cNvPr>
          <p:cNvSpPr/>
          <p:nvPr/>
        </p:nvSpPr>
        <p:spPr>
          <a:xfrm>
            <a:off x="0" y="0"/>
            <a:ext cx="11523664" cy="1861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9412" extrusionOk="0">
                <a:moveTo>
                  <a:pt x="21600" y="0"/>
                </a:moveTo>
                <a:cubicBezTo>
                  <a:pt x="21600" y="0"/>
                  <a:pt x="18015" y="16554"/>
                  <a:pt x="11571" y="5754"/>
                </a:cubicBezTo>
                <a:cubicBezTo>
                  <a:pt x="5127" y="-5046"/>
                  <a:pt x="0" y="6618"/>
                  <a:pt x="0" y="6618"/>
                </a:cubicBez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gradFill>
            <a:gsLst>
              <a:gs pos="60000">
                <a:schemeClr val="accent4"/>
              </a:gs>
              <a:gs pos="100000">
                <a:schemeClr val="accent5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58B61121-7E22-6EEA-15BF-2AD5E1078C9C}"/>
              </a:ext>
            </a:extLst>
          </p:cNvPr>
          <p:cNvSpPr/>
          <p:nvPr/>
        </p:nvSpPr>
        <p:spPr>
          <a:xfrm>
            <a:off x="0" y="0"/>
            <a:ext cx="11523664" cy="1183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9412" extrusionOk="0">
                <a:moveTo>
                  <a:pt x="21600" y="0"/>
                </a:moveTo>
                <a:cubicBezTo>
                  <a:pt x="21600" y="0"/>
                  <a:pt x="18015" y="16554"/>
                  <a:pt x="11571" y="5754"/>
                </a:cubicBezTo>
                <a:cubicBezTo>
                  <a:pt x="5127" y="-5046"/>
                  <a:pt x="0" y="6618"/>
                  <a:pt x="0" y="6618"/>
                </a:cubicBez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gradFill>
            <a:gsLst>
              <a:gs pos="8000">
                <a:schemeClr val="accent4"/>
              </a:gs>
              <a:gs pos="76000">
                <a:schemeClr val="accent5"/>
              </a:gs>
            </a:gsLst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POWERPOINT TEMPLATE">
            <a:extLst>
              <a:ext uri="{FF2B5EF4-FFF2-40B4-BE49-F238E27FC236}">
                <a16:creationId xmlns:a16="http://schemas.microsoft.com/office/drawing/2014/main" id="{A2559E61-C468-9916-FBC4-B74FF7ADC503}"/>
              </a:ext>
            </a:extLst>
          </p:cNvPr>
          <p:cNvSpPr/>
          <p:nvPr/>
        </p:nvSpPr>
        <p:spPr>
          <a:xfrm>
            <a:off x="3916930" y="2783612"/>
            <a:ext cx="4270080" cy="1123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4500"/>
              </a:lnSpc>
              <a:tabLst>
                <a:tab pos="1066800" algn="l"/>
              </a:tabLst>
              <a:defRPr sz="382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6800" dirty="0" err="1">
                <a:solidFill>
                  <a:schemeClr val="bg1"/>
                </a:solidFill>
              </a:rPr>
              <a:t>Thank</a:t>
            </a:r>
            <a:r>
              <a:rPr lang="en-US" sz="6800" dirty="0" err="1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You</a:t>
            </a:r>
            <a:endParaRPr sz="6800" spc="17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1036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fld id="{C7042EF7-66E3-A44D-BBB4-14CCC0F42210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</a:t>
            </a:fld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60" name="Rounded Rectangle 8">
            <a:extLst>
              <a:ext uri="{FF2B5EF4-FFF2-40B4-BE49-F238E27FC236}">
                <a16:creationId xmlns:a16="http://schemas.microsoft.com/office/drawing/2014/main" id="{24487B46-FEA1-D932-99F4-5627467941D9}"/>
              </a:ext>
            </a:extLst>
          </p:cNvPr>
          <p:cNvSpPr/>
          <p:nvPr/>
        </p:nvSpPr>
        <p:spPr>
          <a:xfrm>
            <a:off x="552202" y="3666325"/>
            <a:ext cx="11175873" cy="16346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E78FA74-C852-0D3B-F676-F6D21B766E6A}"/>
              </a:ext>
            </a:extLst>
          </p:cNvPr>
          <p:cNvGrpSpPr/>
          <p:nvPr/>
        </p:nvGrpSpPr>
        <p:grpSpPr>
          <a:xfrm>
            <a:off x="555261" y="1287725"/>
            <a:ext cx="1876294" cy="4138257"/>
            <a:chOff x="555261" y="1287725"/>
            <a:chExt cx="1876294" cy="4138257"/>
          </a:xfrm>
        </p:grpSpPr>
        <p:sp>
          <p:nvSpPr>
            <p:cNvPr id="262" name="Rounded Rectangle 26">
              <a:extLst>
                <a:ext uri="{FF2B5EF4-FFF2-40B4-BE49-F238E27FC236}">
                  <a16:creationId xmlns:a16="http://schemas.microsoft.com/office/drawing/2014/main" id="{3092116D-68FA-E2C4-4067-E0DE13F36380}"/>
                </a:ext>
              </a:extLst>
            </p:cNvPr>
            <p:cNvSpPr/>
            <p:nvPr/>
          </p:nvSpPr>
          <p:spPr>
            <a:xfrm>
              <a:off x="555261" y="2034750"/>
              <a:ext cx="1876294" cy="42215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DFB1ED39-202F-544A-F60E-FB90AA3D4AD1}"/>
                </a:ext>
              </a:extLst>
            </p:cNvPr>
            <p:cNvSpPr/>
            <p:nvPr/>
          </p:nvSpPr>
          <p:spPr>
            <a:xfrm>
              <a:off x="1085194" y="3339844"/>
              <a:ext cx="816429" cy="8164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FEFAB50-888E-FECF-55C3-81474972FBA2}"/>
                </a:ext>
              </a:extLst>
            </p:cNvPr>
            <p:cNvSpPr txBox="1"/>
            <p:nvPr/>
          </p:nvSpPr>
          <p:spPr>
            <a:xfrm>
              <a:off x="583934" y="2482157"/>
              <a:ext cx="1818948" cy="531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Become a CEO and start your own startup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AC96834-13E3-B155-39CC-A6952973CEBA}"/>
                </a:ext>
              </a:extLst>
            </p:cNvPr>
            <p:cNvSpPr txBox="1"/>
            <p:nvPr/>
          </p:nvSpPr>
          <p:spPr>
            <a:xfrm>
              <a:off x="586443" y="2081356"/>
              <a:ext cx="18139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C1B7AEF-41ED-30C6-34BA-3D478876606B}"/>
                </a:ext>
              </a:extLst>
            </p:cNvPr>
            <p:cNvSpPr txBox="1"/>
            <p:nvPr/>
          </p:nvSpPr>
          <p:spPr>
            <a:xfrm>
              <a:off x="586443" y="4797596"/>
              <a:ext cx="1813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Omar Emara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119EB932-92FE-415D-0444-4B77ED5B5A9D}"/>
                </a:ext>
              </a:extLst>
            </p:cNvPr>
            <p:cNvSpPr txBox="1"/>
            <p:nvPr/>
          </p:nvSpPr>
          <p:spPr>
            <a:xfrm>
              <a:off x="586443" y="1287725"/>
              <a:ext cx="18139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D620128-2BFE-8E90-5B72-668EB211122A}"/>
                </a:ext>
              </a:extLst>
            </p:cNvPr>
            <p:cNvCxnSpPr>
              <a:cxnSpLocks/>
            </p:cNvCxnSpPr>
            <p:nvPr/>
          </p:nvCxnSpPr>
          <p:spPr>
            <a:xfrm>
              <a:off x="1493408" y="4231984"/>
              <a:ext cx="0" cy="52408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0B8A243B-57B1-597D-3D3F-6EDDBF61298D}"/>
                </a:ext>
              </a:extLst>
            </p:cNvPr>
            <p:cNvSpPr txBox="1"/>
            <p:nvPr/>
          </p:nvSpPr>
          <p:spPr>
            <a:xfrm>
              <a:off x="583934" y="5090826"/>
              <a:ext cx="1818948" cy="33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228248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F3AA591F-61CC-D740-5A81-C7ED5E5CFFB4}"/>
              </a:ext>
            </a:extLst>
          </p:cNvPr>
          <p:cNvGrpSpPr/>
          <p:nvPr/>
        </p:nvGrpSpPr>
        <p:grpSpPr>
          <a:xfrm>
            <a:off x="2610795" y="2103190"/>
            <a:ext cx="2413486" cy="3787215"/>
            <a:chOff x="2597900" y="2103190"/>
            <a:chExt cx="2413486" cy="3787215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CEB944D0-D23B-A375-6BBF-703586336B31}"/>
                </a:ext>
              </a:extLst>
            </p:cNvPr>
            <p:cNvSpPr/>
            <p:nvPr/>
          </p:nvSpPr>
          <p:spPr>
            <a:xfrm>
              <a:off x="3396429" y="3339844"/>
              <a:ext cx="816429" cy="8164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5FAED77-270B-19B2-4203-AA81156E66E3}"/>
                </a:ext>
              </a:extLst>
            </p:cNvPr>
            <p:cNvSpPr txBox="1"/>
            <p:nvPr/>
          </p:nvSpPr>
          <p:spPr>
            <a:xfrm>
              <a:off x="2597900" y="2103190"/>
              <a:ext cx="2413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Omar Emara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8DA14B27-6D66-794D-62B7-737D5E8C4F92}"/>
                </a:ext>
              </a:extLst>
            </p:cNvPr>
            <p:cNvGrpSpPr/>
            <p:nvPr/>
          </p:nvGrpSpPr>
          <p:grpSpPr>
            <a:xfrm>
              <a:off x="2866496" y="4164609"/>
              <a:ext cx="1876294" cy="1725796"/>
              <a:chOff x="2866496" y="1287725"/>
              <a:chExt cx="1876294" cy="1725796"/>
            </a:xfrm>
          </p:grpSpPr>
          <p:sp>
            <p:nvSpPr>
              <p:cNvPr id="276" name="Rounded Rectangle 31">
                <a:extLst>
                  <a:ext uri="{FF2B5EF4-FFF2-40B4-BE49-F238E27FC236}">
                    <a16:creationId xmlns:a16="http://schemas.microsoft.com/office/drawing/2014/main" id="{611DDA5F-84C0-79BC-D9C1-203F9458C001}"/>
                  </a:ext>
                </a:extLst>
              </p:cNvPr>
              <p:cNvSpPr/>
              <p:nvPr/>
            </p:nvSpPr>
            <p:spPr>
              <a:xfrm>
                <a:off x="2866496" y="2034750"/>
                <a:ext cx="1876294" cy="42215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0F4D2F4-A191-5CEE-BCF4-1218B8F944F9}"/>
                  </a:ext>
                </a:extLst>
              </p:cNvPr>
              <p:cNvSpPr txBox="1"/>
              <p:nvPr/>
            </p:nvSpPr>
            <p:spPr>
              <a:xfrm>
                <a:off x="2895169" y="2482157"/>
                <a:ext cx="1818948" cy="531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make a unique product?</a:t>
                </a: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245C2CC9-DD2C-2E1A-0DA3-8942B0106BAE}"/>
                  </a:ext>
                </a:extLst>
              </p:cNvPr>
              <p:cNvSpPr txBox="1"/>
              <p:nvPr/>
            </p:nvSpPr>
            <p:spPr>
              <a:xfrm>
                <a:off x="2897678" y="2081356"/>
                <a:ext cx="18139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Unique Product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C8BC1C9D-7CA3-C202-3E8F-7964A84D3304}"/>
                  </a:ext>
                </a:extLst>
              </p:cNvPr>
              <p:cNvSpPr txBox="1"/>
              <p:nvPr/>
            </p:nvSpPr>
            <p:spPr>
              <a:xfrm>
                <a:off x="2897678" y="1287725"/>
                <a:ext cx="181393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en-US" sz="500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26D1150-DEE5-5D6B-07BF-3D627005B69D}"/>
                </a:ext>
              </a:extLst>
            </p:cNvPr>
            <p:cNvCxnSpPr>
              <a:cxnSpLocks/>
            </p:cNvCxnSpPr>
            <p:nvPr/>
          </p:nvCxnSpPr>
          <p:spPr>
            <a:xfrm>
              <a:off x="3804643" y="2720205"/>
              <a:ext cx="0" cy="52408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CAF7193C-F248-524C-C3B3-43DEF0443F6B}"/>
                </a:ext>
              </a:extLst>
            </p:cNvPr>
            <p:cNvSpPr txBox="1"/>
            <p:nvPr/>
          </p:nvSpPr>
          <p:spPr>
            <a:xfrm>
              <a:off x="2895169" y="2396420"/>
              <a:ext cx="1818948" cy="33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228248</a:t>
              </a: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D6789D0-8ED1-4A92-EA98-C133CE865892}"/>
              </a:ext>
            </a:extLst>
          </p:cNvPr>
          <p:cNvGrpSpPr/>
          <p:nvPr/>
        </p:nvGrpSpPr>
        <p:grpSpPr>
          <a:xfrm>
            <a:off x="4815250" y="1287725"/>
            <a:ext cx="2589298" cy="4222685"/>
            <a:chOff x="166990" y="1287725"/>
            <a:chExt cx="2589298" cy="4222685"/>
          </a:xfrm>
        </p:grpSpPr>
        <p:sp>
          <p:nvSpPr>
            <p:cNvPr id="281" name="Rounded Rectangle 75">
              <a:extLst>
                <a:ext uri="{FF2B5EF4-FFF2-40B4-BE49-F238E27FC236}">
                  <a16:creationId xmlns:a16="http://schemas.microsoft.com/office/drawing/2014/main" id="{31E4CAA4-C55D-C389-80E8-E5AC64AE8E89}"/>
                </a:ext>
              </a:extLst>
            </p:cNvPr>
            <p:cNvSpPr/>
            <p:nvPr/>
          </p:nvSpPr>
          <p:spPr>
            <a:xfrm>
              <a:off x="555261" y="2034750"/>
              <a:ext cx="1876294" cy="42215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C504A5D0-55A9-B53E-1C82-126A677D1871}"/>
                </a:ext>
              </a:extLst>
            </p:cNvPr>
            <p:cNvSpPr/>
            <p:nvPr/>
          </p:nvSpPr>
          <p:spPr>
            <a:xfrm>
              <a:off x="1085194" y="3339844"/>
              <a:ext cx="816429" cy="8164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09A17B79-1E0A-8890-A314-6342AA110689}"/>
                </a:ext>
              </a:extLst>
            </p:cNvPr>
            <p:cNvSpPr txBox="1"/>
            <p:nvPr/>
          </p:nvSpPr>
          <p:spPr>
            <a:xfrm>
              <a:off x="583934" y="2482157"/>
              <a:ext cx="1818948" cy="76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choose the right country to start your own business?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4068A11-E397-63A6-F171-CF304BA274D7}"/>
                </a:ext>
              </a:extLst>
            </p:cNvPr>
            <p:cNvSpPr txBox="1"/>
            <p:nvPr/>
          </p:nvSpPr>
          <p:spPr>
            <a:xfrm>
              <a:off x="586443" y="2081356"/>
              <a:ext cx="1813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Startup country</a:t>
              </a:r>
            </a:p>
            <a:p>
              <a:pPr algn="ctr"/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399D364-39B0-1C37-9E1E-146B56F5F097}"/>
                </a:ext>
              </a:extLst>
            </p:cNvPr>
            <p:cNvSpPr txBox="1"/>
            <p:nvPr/>
          </p:nvSpPr>
          <p:spPr>
            <a:xfrm>
              <a:off x="166990" y="4802524"/>
              <a:ext cx="25892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Omar Emara &amp;</a:t>
              </a:r>
            </a:p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Amir Mohamed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1C219FD9-EF08-FED0-3618-83613451EA1D}"/>
                </a:ext>
              </a:extLst>
            </p:cNvPr>
            <p:cNvSpPr txBox="1"/>
            <p:nvPr/>
          </p:nvSpPr>
          <p:spPr>
            <a:xfrm>
              <a:off x="586443" y="1287725"/>
              <a:ext cx="18139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5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A4109C0-07E6-A3B2-CE3D-BC5FF4486A28}"/>
                </a:ext>
              </a:extLst>
            </p:cNvPr>
            <p:cNvCxnSpPr>
              <a:cxnSpLocks/>
            </p:cNvCxnSpPr>
            <p:nvPr/>
          </p:nvCxnSpPr>
          <p:spPr>
            <a:xfrm>
              <a:off x="1493408" y="4231984"/>
              <a:ext cx="0" cy="52408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B27EABCA-AD83-1C20-8641-BDBF6F07FE37}"/>
              </a:ext>
            </a:extLst>
          </p:cNvPr>
          <p:cNvGrpSpPr/>
          <p:nvPr/>
        </p:nvGrpSpPr>
        <p:grpSpPr>
          <a:xfrm>
            <a:off x="7302434" y="2103190"/>
            <a:ext cx="2326728" cy="3787215"/>
            <a:chOff x="2641279" y="2103190"/>
            <a:chExt cx="2326728" cy="3787215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164C6525-9F97-9261-8FD8-3A6DBFF90913}"/>
                </a:ext>
              </a:extLst>
            </p:cNvPr>
            <p:cNvSpPr/>
            <p:nvPr/>
          </p:nvSpPr>
          <p:spPr>
            <a:xfrm>
              <a:off x="3396429" y="3339844"/>
              <a:ext cx="816429" cy="81642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643D4F7A-87C2-8891-CE41-B455A69209BD}"/>
                </a:ext>
              </a:extLst>
            </p:cNvPr>
            <p:cNvSpPr txBox="1"/>
            <p:nvPr/>
          </p:nvSpPr>
          <p:spPr>
            <a:xfrm>
              <a:off x="2641279" y="2103190"/>
              <a:ext cx="23267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Amir Mohamed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28242160-CF88-6C7F-681A-242BFFFDBE58}"/>
                </a:ext>
              </a:extLst>
            </p:cNvPr>
            <p:cNvGrpSpPr/>
            <p:nvPr/>
          </p:nvGrpSpPr>
          <p:grpSpPr>
            <a:xfrm>
              <a:off x="2866496" y="4164609"/>
              <a:ext cx="1876294" cy="1725796"/>
              <a:chOff x="2866496" y="1287725"/>
              <a:chExt cx="1876294" cy="1725796"/>
            </a:xfrm>
          </p:grpSpPr>
          <p:sp>
            <p:nvSpPr>
              <p:cNvPr id="295" name="Rounded Rectangle 89">
                <a:extLst>
                  <a:ext uri="{FF2B5EF4-FFF2-40B4-BE49-F238E27FC236}">
                    <a16:creationId xmlns:a16="http://schemas.microsoft.com/office/drawing/2014/main" id="{A99CA8D2-D13B-3A6A-1622-7287EFEB751F}"/>
                  </a:ext>
                </a:extLst>
              </p:cNvPr>
              <p:cNvSpPr/>
              <p:nvPr/>
            </p:nvSpPr>
            <p:spPr>
              <a:xfrm>
                <a:off x="2866496" y="2034750"/>
                <a:ext cx="1876294" cy="42215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16358BE4-6805-B536-DDAE-61C2C4C1F09B}"/>
                  </a:ext>
                </a:extLst>
              </p:cNvPr>
              <p:cNvSpPr txBox="1"/>
              <p:nvPr/>
            </p:nvSpPr>
            <p:spPr>
              <a:xfrm>
                <a:off x="2895169" y="2482157"/>
                <a:ext cx="1818948" cy="531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use net worth to generate more money?</a:t>
                </a: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ACF433FD-6AF8-B7EE-FEFD-E7EAD0F31904}"/>
                  </a:ext>
                </a:extLst>
              </p:cNvPr>
              <p:cNvSpPr txBox="1"/>
              <p:nvPr/>
            </p:nvSpPr>
            <p:spPr>
              <a:xfrm>
                <a:off x="2897678" y="2081356"/>
                <a:ext cx="18139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Net worth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8C4EA782-2C08-6F00-59D2-6D5F4F962F3C}"/>
                  </a:ext>
                </a:extLst>
              </p:cNvPr>
              <p:cNvSpPr txBox="1"/>
              <p:nvPr/>
            </p:nvSpPr>
            <p:spPr>
              <a:xfrm>
                <a:off x="2897678" y="1287725"/>
                <a:ext cx="181393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en-US" sz="5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DD6A2CF-C463-38E1-AD4D-BADA7CF3FDE6}"/>
                </a:ext>
              </a:extLst>
            </p:cNvPr>
            <p:cNvCxnSpPr>
              <a:cxnSpLocks/>
            </p:cNvCxnSpPr>
            <p:nvPr/>
          </p:nvCxnSpPr>
          <p:spPr>
            <a:xfrm>
              <a:off x="3804643" y="2720205"/>
              <a:ext cx="0" cy="52408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765F8DD8-6D26-98A8-CCD9-DAF140D0788A}"/>
                </a:ext>
              </a:extLst>
            </p:cNvPr>
            <p:cNvSpPr txBox="1"/>
            <p:nvPr/>
          </p:nvSpPr>
          <p:spPr>
            <a:xfrm>
              <a:off x="2895169" y="2396420"/>
              <a:ext cx="1818948" cy="33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224030</a:t>
              </a: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985D72D-E8F0-F01E-7839-CD3A85E41F3B}"/>
              </a:ext>
            </a:extLst>
          </p:cNvPr>
          <p:cNvGrpSpPr/>
          <p:nvPr/>
        </p:nvGrpSpPr>
        <p:grpSpPr>
          <a:xfrm>
            <a:off x="9486179" y="1287725"/>
            <a:ext cx="2607498" cy="4138257"/>
            <a:chOff x="189659" y="1287725"/>
            <a:chExt cx="2607498" cy="4138257"/>
          </a:xfrm>
        </p:grpSpPr>
        <p:sp>
          <p:nvSpPr>
            <p:cNvPr id="300" name="Rounded Rectangle 94">
              <a:extLst>
                <a:ext uri="{FF2B5EF4-FFF2-40B4-BE49-F238E27FC236}">
                  <a16:creationId xmlns:a16="http://schemas.microsoft.com/office/drawing/2014/main" id="{8D478BF1-F5AA-295D-BD48-038FED6D2633}"/>
                </a:ext>
              </a:extLst>
            </p:cNvPr>
            <p:cNvSpPr/>
            <p:nvPr/>
          </p:nvSpPr>
          <p:spPr>
            <a:xfrm>
              <a:off x="555261" y="2034750"/>
              <a:ext cx="1876294" cy="42215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029B990-0DCC-F722-F04B-68F4500D832D}"/>
                </a:ext>
              </a:extLst>
            </p:cNvPr>
            <p:cNvSpPr/>
            <p:nvPr/>
          </p:nvSpPr>
          <p:spPr>
            <a:xfrm>
              <a:off x="1085194" y="3339844"/>
              <a:ext cx="816429" cy="81642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75DAB35-DF78-6756-E787-926963AADF6E}"/>
                </a:ext>
              </a:extLst>
            </p:cNvPr>
            <p:cNvSpPr txBox="1"/>
            <p:nvPr/>
          </p:nvSpPr>
          <p:spPr>
            <a:xfrm>
              <a:off x="583934" y="2482157"/>
              <a:ext cx="1818948" cy="300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Concluding and Q&amp;A.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89943E7-E793-7418-B31C-71EC3DE04698}"/>
                </a:ext>
              </a:extLst>
            </p:cNvPr>
            <p:cNvSpPr txBox="1"/>
            <p:nvPr/>
          </p:nvSpPr>
          <p:spPr>
            <a:xfrm>
              <a:off x="586443" y="2081356"/>
              <a:ext cx="1813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kern="1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Conclusion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6B533A63-825B-9E40-4252-E3E3BC104324}"/>
                </a:ext>
              </a:extLst>
            </p:cNvPr>
            <p:cNvSpPr txBox="1"/>
            <p:nvPr/>
          </p:nvSpPr>
          <p:spPr>
            <a:xfrm>
              <a:off x="189659" y="4797596"/>
              <a:ext cx="2607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Amir Mohammed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D9BFEF7C-DE51-FE90-1134-1ED9621EEFF3}"/>
                </a:ext>
              </a:extLst>
            </p:cNvPr>
            <p:cNvSpPr txBox="1"/>
            <p:nvPr/>
          </p:nvSpPr>
          <p:spPr>
            <a:xfrm>
              <a:off x="586443" y="1287725"/>
              <a:ext cx="18139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sz="5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CB4BD939-DB6C-8E2E-EF56-465C808F9A6C}"/>
                </a:ext>
              </a:extLst>
            </p:cNvPr>
            <p:cNvCxnSpPr>
              <a:cxnSpLocks/>
            </p:cNvCxnSpPr>
            <p:nvPr/>
          </p:nvCxnSpPr>
          <p:spPr>
            <a:xfrm>
              <a:off x="1493408" y="4231984"/>
              <a:ext cx="0" cy="52408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C3708A2-A1DD-22F1-0DF5-9E053B7FDFF3}"/>
                </a:ext>
              </a:extLst>
            </p:cNvPr>
            <p:cNvSpPr txBox="1"/>
            <p:nvPr/>
          </p:nvSpPr>
          <p:spPr>
            <a:xfrm>
              <a:off x="583934" y="5090826"/>
              <a:ext cx="1818948" cy="33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sz="1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224030</a:t>
              </a:r>
            </a:p>
          </p:txBody>
        </p:sp>
      </p:grp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D852A78E-5E75-002C-6A9D-9B75C4B44EE5}"/>
              </a:ext>
            </a:extLst>
          </p:cNvPr>
          <p:cNvCxnSpPr>
            <a:cxnSpLocks/>
          </p:cNvCxnSpPr>
          <p:nvPr/>
        </p:nvCxnSpPr>
        <p:spPr>
          <a:xfrm>
            <a:off x="2794280" y="3666325"/>
            <a:ext cx="0" cy="1634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55312FC5-8B55-1D3A-F9DE-432007EFAA16}"/>
              </a:ext>
            </a:extLst>
          </p:cNvPr>
          <p:cNvCxnSpPr>
            <a:cxnSpLocks/>
          </p:cNvCxnSpPr>
          <p:nvPr/>
        </p:nvCxnSpPr>
        <p:spPr>
          <a:xfrm>
            <a:off x="4943714" y="3666325"/>
            <a:ext cx="0" cy="1634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5F39AFDD-55DB-ED05-39EE-AB2EBC09F041}"/>
              </a:ext>
            </a:extLst>
          </p:cNvPr>
          <p:cNvCxnSpPr>
            <a:cxnSpLocks/>
          </p:cNvCxnSpPr>
          <p:nvPr/>
        </p:nvCxnSpPr>
        <p:spPr>
          <a:xfrm>
            <a:off x="7289090" y="3666325"/>
            <a:ext cx="0" cy="1634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372A8B54-B885-CDD2-ADAB-1625B2FDF395}"/>
              </a:ext>
            </a:extLst>
          </p:cNvPr>
          <p:cNvCxnSpPr>
            <a:cxnSpLocks/>
          </p:cNvCxnSpPr>
          <p:nvPr/>
        </p:nvCxnSpPr>
        <p:spPr>
          <a:xfrm>
            <a:off x="9592903" y="3666325"/>
            <a:ext cx="0" cy="16346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359" name="Freeform: Shape 358">
            <a:extLst>
              <a:ext uri="{FF2B5EF4-FFF2-40B4-BE49-F238E27FC236}">
                <a16:creationId xmlns:a16="http://schemas.microsoft.com/office/drawing/2014/main" id="{E6BA2719-F1EF-6583-483C-9E536C17EBC1}"/>
              </a:ext>
            </a:extLst>
          </p:cNvPr>
          <p:cNvSpPr/>
          <p:nvPr/>
        </p:nvSpPr>
        <p:spPr>
          <a:xfrm>
            <a:off x="1351056" y="3524325"/>
            <a:ext cx="284704" cy="431044"/>
          </a:xfrm>
          <a:custGeom>
            <a:avLst/>
            <a:gdLst>
              <a:gd name="connsiteX0" fmla="*/ 0 w 452620"/>
              <a:gd name="connsiteY0" fmla="*/ 189195 h 685269"/>
              <a:gd name="connsiteX1" fmla="*/ 27609 w 452620"/>
              <a:gd name="connsiteY1" fmla="*/ 102066 h 685269"/>
              <a:gd name="connsiteX2" fmla="*/ 108176 w 452620"/>
              <a:gd name="connsiteY2" fmla="*/ 28967 h 685269"/>
              <a:gd name="connsiteX3" fmla="*/ 231741 w 452620"/>
              <a:gd name="connsiteY3" fmla="*/ 0 h 685269"/>
              <a:gd name="connsiteX4" fmla="*/ 347613 w 452620"/>
              <a:gd name="connsiteY4" fmla="*/ 24215 h 685269"/>
              <a:gd name="connsiteX5" fmla="*/ 425237 w 452620"/>
              <a:gd name="connsiteY5" fmla="*/ 90071 h 685269"/>
              <a:gd name="connsiteX6" fmla="*/ 452620 w 452620"/>
              <a:gd name="connsiteY6" fmla="*/ 180595 h 685269"/>
              <a:gd name="connsiteX7" fmla="*/ 437004 w 452620"/>
              <a:gd name="connsiteY7" fmla="*/ 248035 h 685269"/>
              <a:gd name="connsiteX8" fmla="*/ 399888 w 452620"/>
              <a:gd name="connsiteY8" fmla="*/ 298049 h 685269"/>
              <a:gd name="connsiteX9" fmla="*/ 322716 w 452620"/>
              <a:gd name="connsiteY9" fmla="*/ 368886 h 685269"/>
              <a:gd name="connsiteX10" fmla="*/ 298049 w 452620"/>
              <a:gd name="connsiteY10" fmla="*/ 393556 h 685269"/>
              <a:gd name="connsiteX11" fmla="*/ 284243 w 452620"/>
              <a:gd name="connsiteY11" fmla="*/ 413016 h 685269"/>
              <a:gd name="connsiteX12" fmla="*/ 277227 w 452620"/>
              <a:gd name="connsiteY12" fmla="*/ 430670 h 685269"/>
              <a:gd name="connsiteX13" fmla="*/ 269759 w 452620"/>
              <a:gd name="connsiteY13" fmla="*/ 461674 h 685269"/>
              <a:gd name="connsiteX14" fmla="*/ 215898 w 452620"/>
              <a:gd name="connsiteY14" fmla="*/ 508747 h 685269"/>
              <a:gd name="connsiteX15" fmla="*/ 176294 w 452620"/>
              <a:gd name="connsiteY15" fmla="*/ 493358 h 685269"/>
              <a:gd name="connsiteX16" fmla="*/ 160226 w 452620"/>
              <a:gd name="connsiteY16" fmla="*/ 447643 h 685269"/>
              <a:gd name="connsiteX17" fmla="*/ 171995 w 452620"/>
              <a:gd name="connsiteY17" fmla="*/ 381787 h 685269"/>
              <a:gd name="connsiteX18" fmla="*/ 203225 w 452620"/>
              <a:gd name="connsiteY18" fmla="*/ 332905 h 685269"/>
              <a:gd name="connsiteX19" fmla="*/ 255729 w 452620"/>
              <a:gd name="connsiteY19" fmla="*/ 282889 h 685269"/>
              <a:gd name="connsiteX20" fmla="*/ 297597 w 452620"/>
              <a:gd name="connsiteY20" fmla="*/ 244643 h 685269"/>
              <a:gd name="connsiteX21" fmla="*/ 319324 w 452620"/>
              <a:gd name="connsiteY21" fmla="*/ 215900 h 685269"/>
              <a:gd name="connsiteX22" fmla="*/ 328150 w 452620"/>
              <a:gd name="connsiteY22" fmla="*/ 181501 h 685269"/>
              <a:gd name="connsiteX23" fmla="*/ 301219 w 452620"/>
              <a:gd name="connsiteY23" fmla="*/ 120397 h 685269"/>
              <a:gd name="connsiteX24" fmla="*/ 231741 w 452620"/>
              <a:gd name="connsiteY24" fmla="*/ 95503 h 685269"/>
              <a:gd name="connsiteX25" fmla="*/ 158416 w 452620"/>
              <a:gd name="connsiteY25" fmla="*/ 120624 h 685269"/>
              <a:gd name="connsiteX26" fmla="*/ 118585 w 452620"/>
              <a:gd name="connsiteY26" fmla="*/ 194627 h 685269"/>
              <a:gd name="connsiteX27" fmla="*/ 60196 w 452620"/>
              <a:gd name="connsiteY27" fmla="*/ 245773 h 685269"/>
              <a:gd name="connsiteX28" fmla="*/ 17423 w 452620"/>
              <a:gd name="connsiteY28" fmla="*/ 227895 h 685269"/>
              <a:gd name="connsiteX29" fmla="*/ 0 w 452620"/>
              <a:gd name="connsiteY29" fmla="*/ 189195 h 685269"/>
              <a:gd name="connsiteX30" fmla="*/ 220879 w 452620"/>
              <a:gd name="connsiteY30" fmla="*/ 685270 h 685269"/>
              <a:gd name="connsiteX31" fmla="*/ 172674 w 452620"/>
              <a:gd name="connsiteY31" fmla="*/ 667390 h 685269"/>
              <a:gd name="connsiteX32" fmla="*/ 152079 w 452620"/>
              <a:gd name="connsiteY32" fmla="*/ 617376 h 685269"/>
              <a:gd name="connsiteX33" fmla="*/ 171995 w 452620"/>
              <a:gd name="connsiteY33" fmla="*/ 569398 h 685269"/>
              <a:gd name="connsiteX34" fmla="*/ 220877 w 452620"/>
              <a:gd name="connsiteY34" fmla="*/ 549936 h 685269"/>
              <a:gd name="connsiteX35" fmla="*/ 268855 w 452620"/>
              <a:gd name="connsiteY35" fmla="*/ 569398 h 685269"/>
              <a:gd name="connsiteX36" fmla="*/ 288317 w 452620"/>
              <a:gd name="connsiteY36" fmla="*/ 617376 h 685269"/>
              <a:gd name="connsiteX37" fmla="*/ 267949 w 452620"/>
              <a:gd name="connsiteY37" fmla="*/ 667165 h 685269"/>
              <a:gd name="connsiteX38" fmla="*/ 220879 w 452620"/>
              <a:gd name="connsiteY38" fmla="*/ 685270 h 68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2620" h="685269">
                <a:moveTo>
                  <a:pt x="0" y="189195"/>
                </a:moveTo>
                <a:cubicBezTo>
                  <a:pt x="0" y="160531"/>
                  <a:pt x="9202" y="131486"/>
                  <a:pt x="27609" y="102066"/>
                </a:cubicBezTo>
                <a:cubicBezTo>
                  <a:pt x="46011" y="72646"/>
                  <a:pt x="72872" y="48281"/>
                  <a:pt x="108176" y="28967"/>
                </a:cubicBezTo>
                <a:cubicBezTo>
                  <a:pt x="143481" y="9659"/>
                  <a:pt x="184669" y="0"/>
                  <a:pt x="231741" y="0"/>
                </a:cubicBezTo>
                <a:cubicBezTo>
                  <a:pt x="275490" y="0"/>
                  <a:pt x="314118" y="8077"/>
                  <a:pt x="347613" y="24215"/>
                </a:cubicBezTo>
                <a:cubicBezTo>
                  <a:pt x="381107" y="40360"/>
                  <a:pt x="406976" y="62313"/>
                  <a:pt x="425237" y="90071"/>
                </a:cubicBezTo>
                <a:cubicBezTo>
                  <a:pt x="443491" y="117837"/>
                  <a:pt x="452620" y="148007"/>
                  <a:pt x="452620" y="180595"/>
                </a:cubicBezTo>
                <a:cubicBezTo>
                  <a:pt x="452620" y="206245"/>
                  <a:pt x="447415" y="228730"/>
                  <a:pt x="437004" y="248035"/>
                </a:cubicBezTo>
                <a:cubicBezTo>
                  <a:pt x="426593" y="267349"/>
                  <a:pt x="414217" y="284020"/>
                  <a:pt x="399888" y="298049"/>
                </a:cubicBezTo>
                <a:cubicBezTo>
                  <a:pt x="385553" y="312081"/>
                  <a:pt x="359830" y="335694"/>
                  <a:pt x="322716" y="368886"/>
                </a:cubicBezTo>
                <a:cubicBezTo>
                  <a:pt x="312456" y="378242"/>
                  <a:pt x="304228" y="386467"/>
                  <a:pt x="298049" y="393556"/>
                </a:cubicBezTo>
                <a:cubicBezTo>
                  <a:pt x="291860" y="400648"/>
                  <a:pt x="287257" y="407135"/>
                  <a:pt x="284243" y="413016"/>
                </a:cubicBezTo>
                <a:cubicBezTo>
                  <a:pt x="281223" y="418901"/>
                  <a:pt x="278881" y="424784"/>
                  <a:pt x="277227" y="430670"/>
                </a:cubicBezTo>
                <a:cubicBezTo>
                  <a:pt x="275564" y="436551"/>
                  <a:pt x="273076" y="446892"/>
                  <a:pt x="269759" y="461674"/>
                </a:cubicBezTo>
                <a:cubicBezTo>
                  <a:pt x="264025" y="493059"/>
                  <a:pt x="246068" y="508747"/>
                  <a:pt x="215898" y="508747"/>
                </a:cubicBezTo>
                <a:cubicBezTo>
                  <a:pt x="200206" y="508747"/>
                  <a:pt x="187001" y="503620"/>
                  <a:pt x="176294" y="493358"/>
                </a:cubicBezTo>
                <a:cubicBezTo>
                  <a:pt x="165580" y="483101"/>
                  <a:pt x="160226" y="467862"/>
                  <a:pt x="160226" y="447643"/>
                </a:cubicBezTo>
                <a:cubicBezTo>
                  <a:pt x="160226" y="422296"/>
                  <a:pt x="164144" y="400343"/>
                  <a:pt x="171995" y="381787"/>
                </a:cubicBezTo>
                <a:cubicBezTo>
                  <a:pt x="179839" y="363227"/>
                  <a:pt x="190248" y="346933"/>
                  <a:pt x="203225" y="332905"/>
                </a:cubicBezTo>
                <a:cubicBezTo>
                  <a:pt x="216195" y="318872"/>
                  <a:pt x="233700" y="302203"/>
                  <a:pt x="255729" y="282889"/>
                </a:cubicBezTo>
                <a:cubicBezTo>
                  <a:pt x="275037" y="265994"/>
                  <a:pt x="288997" y="253243"/>
                  <a:pt x="297597" y="244643"/>
                </a:cubicBezTo>
                <a:cubicBezTo>
                  <a:pt x="306198" y="236042"/>
                  <a:pt x="313438" y="226468"/>
                  <a:pt x="319324" y="215900"/>
                </a:cubicBezTo>
                <a:cubicBezTo>
                  <a:pt x="325207" y="205341"/>
                  <a:pt x="328150" y="193877"/>
                  <a:pt x="328150" y="181501"/>
                </a:cubicBezTo>
                <a:cubicBezTo>
                  <a:pt x="328150" y="157363"/>
                  <a:pt x="319169" y="136996"/>
                  <a:pt x="301219" y="120397"/>
                </a:cubicBezTo>
                <a:cubicBezTo>
                  <a:pt x="283262" y="103807"/>
                  <a:pt x="260100" y="95503"/>
                  <a:pt x="231741" y="95503"/>
                </a:cubicBezTo>
                <a:cubicBezTo>
                  <a:pt x="198543" y="95503"/>
                  <a:pt x="174102" y="103877"/>
                  <a:pt x="158416" y="120624"/>
                </a:cubicBezTo>
                <a:cubicBezTo>
                  <a:pt x="142723" y="137371"/>
                  <a:pt x="129449" y="162039"/>
                  <a:pt x="118585" y="194627"/>
                </a:cubicBezTo>
                <a:cubicBezTo>
                  <a:pt x="108324" y="228730"/>
                  <a:pt x="88860" y="245773"/>
                  <a:pt x="60196" y="245773"/>
                </a:cubicBezTo>
                <a:cubicBezTo>
                  <a:pt x="43292" y="245773"/>
                  <a:pt x="29035" y="239818"/>
                  <a:pt x="17423" y="227895"/>
                </a:cubicBezTo>
                <a:cubicBezTo>
                  <a:pt x="5807" y="215976"/>
                  <a:pt x="0" y="203077"/>
                  <a:pt x="0" y="189195"/>
                </a:cubicBezTo>
                <a:close/>
                <a:moveTo>
                  <a:pt x="220879" y="685270"/>
                </a:moveTo>
                <a:cubicBezTo>
                  <a:pt x="202469" y="685270"/>
                  <a:pt x="186402" y="679306"/>
                  <a:pt x="172674" y="667390"/>
                </a:cubicBezTo>
                <a:cubicBezTo>
                  <a:pt x="158941" y="655475"/>
                  <a:pt x="152079" y="638804"/>
                  <a:pt x="152079" y="617376"/>
                </a:cubicBezTo>
                <a:cubicBezTo>
                  <a:pt x="152079" y="598365"/>
                  <a:pt x="158712" y="582376"/>
                  <a:pt x="171995" y="569398"/>
                </a:cubicBezTo>
                <a:cubicBezTo>
                  <a:pt x="185269" y="556427"/>
                  <a:pt x="201563" y="549936"/>
                  <a:pt x="220877" y="549936"/>
                </a:cubicBezTo>
                <a:cubicBezTo>
                  <a:pt x="239888" y="549936"/>
                  <a:pt x="255877" y="556427"/>
                  <a:pt x="268855" y="569398"/>
                </a:cubicBezTo>
                <a:cubicBezTo>
                  <a:pt x="281824" y="582376"/>
                  <a:pt x="288317" y="598365"/>
                  <a:pt x="288317" y="617376"/>
                </a:cubicBezTo>
                <a:cubicBezTo>
                  <a:pt x="288317" y="638501"/>
                  <a:pt x="281528" y="655098"/>
                  <a:pt x="267949" y="667165"/>
                </a:cubicBezTo>
                <a:cubicBezTo>
                  <a:pt x="254370" y="679232"/>
                  <a:pt x="238681" y="685270"/>
                  <a:pt x="220879" y="685270"/>
                </a:cubicBezTo>
                <a:close/>
              </a:path>
            </a:pathLst>
          </a:custGeom>
          <a:solidFill>
            <a:srgbClr val="FFFFFF"/>
          </a:solidFill>
          <a:ln w="2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61" name="Graphic 360">
            <a:extLst>
              <a:ext uri="{FF2B5EF4-FFF2-40B4-BE49-F238E27FC236}">
                <a16:creationId xmlns:a16="http://schemas.microsoft.com/office/drawing/2014/main" id="{674CD0D9-5143-B0EB-E90E-BBCD08105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611276" y="3550116"/>
            <a:ext cx="412524" cy="412524"/>
          </a:xfrm>
          <a:prstGeom prst="rect">
            <a:avLst/>
          </a:prstGeom>
        </p:spPr>
      </p:pic>
      <p:grpSp>
        <p:nvGrpSpPr>
          <p:cNvPr id="364" name="Graphic 362">
            <a:extLst>
              <a:ext uri="{FF2B5EF4-FFF2-40B4-BE49-F238E27FC236}">
                <a16:creationId xmlns:a16="http://schemas.microsoft.com/office/drawing/2014/main" id="{24A5DB25-F7A9-4A26-096F-1D8B47E16869}"/>
              </a:ext>
            </a:extLst>
          </p:cNvPr>
          <p:cNvGrpSpPr/>
          <p:nvPr/>
        </p:nvGrpSpPr>
        <p:grpSpPr>
          <a:xfrm>
            <a:off x="5966527" y="3571216"/>
            <a:ext cx="347222" cy="337262"/>
            <a:chOff x="5926716" y="3533952"/>
            <a:chExt cx="397747" cy="386338"/>
          </a:xfrm>
          <a:noFill/>
        </p:grpSpPr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3FE8B205-3C8F-D769-68C1-7BA548F35A06}"/>
                </a:ext>
              </a:extLst>
            </p:cNvPr>
            <p:cNvSpPr/>
            <p:nvPr/>
          </p:nvSpPr>
          <p:spPr>
            <a:xfrm>
              <a:off x="5926716" y="3533952"/>
              <a:ext cx="328470" cy="328469"/>
            </a:xfrm>
            <a:custGeom>
              <a:avLst/>
              <a:gdLst>
                <a:gd name="connsiteX0" fmla="*/ 328182 w 328470"/>
                <a:gd name="connsiteY0" fmla="*/ 163886 h 328469"/>
                <a:gd name="connsiteX1" fmla="*/ 163947 w 328470"/>
                <a:gd name="connsiteY1" fmla="*/ 328121 h 328469"/>
                <a:gd name="connsiteX2" fmla="*/ -288 w 328470"/>
                <a:gd name="connsiteY2" fmla="*/ 163886 h 328469"/>
                <a:gd name="connsiteX3" fmla="*/ 163947 w 328470"/>
                <a:gd name="connsiteY3" fmla="*/ -349 h 328469"/>
                <a:gd name="connsiteX4" fmla="*/ 328182 w 328470"/>
                <a:gd name="connsiteY4" fmla="*/ 163886 h 32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470" h="328469">
                  <a:moveTo>
                    <a:pt x="328182" y="163886"/>
                  </a:moveTo>
                  <a:cubicBezTo>
                    <a:pt x="328182" y="254597"/>
                    <a:pt x="254633" y="328121"/>
                    <a:pt x="163947" y="328121"/>
                  </a:cubicBezTo>
                  <a:cubicBezTo>
                    <a:pt x="73236" y="328121"/>
                    <a:pt x="-288" y="254597"/>
                    <a:pt x="-288" y="163886"/>
                  </a:cubicBezTo>
                  <a:cubicBezTo>
                    <a:pt x="-288" y="73175"/>
                    <a:pt x="73236" y="-349"/>
                    <a:pt x="163947" y="-349"/>
                  </a:cubicBezTo>
                  <a:cubicBezTo>
                    <a:pt x="254633" y="-349"/>
                    <a:pt x="328182" y="73175"/>
                    <a:pt x="328182" y="163886"/>
                  </a:cubicBezTo>
                  <a:close/>
                </a:path>
              </a:pathLst>
            </a:custGeom>
            <a:noFill/>
            <a:ln w="571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F7E0C62A-FECC-B853-6A51-57BFBB79AAB5}"/>
                </a:ext>
              </a:extLst>
            </p:cNvPr>
            <p:cNvSpPr/>
            <p:nvPr/>
          </p:nvSpPr>
          <p:spPr>
            <a:xfrm>
              <a:off x="6217847" y="3823825"/>
              <a:ext cx="106617" cy="96465"/>
            </a:xfrm>
            <a:custGeom>
              <a:avLst/>
              <a:gdLst>
                <a:gd name="connsiteX0" fmla="*/ -295 w 106617"/>
                <a:gd name="connsiteY0" fmla="*/ -355 h 96465"/>
                <a:gd name="connsiteX1" fmla="*/ 106323 w 106617"/>
                <a:gd name="connsiteY1" fmla="*/ 96110 h 9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617" h="96465">
                  <a:moveTo>
                    <a:pt x="-295" y="-355"/>
                  </a:moveTo>
                  <a:lnTo>
                    <a:pt x="106323" y="96110"/>
                  </a:lnTo>
                </a:path>
              </a:pathLst>
            </a:custGeom>
            <a:noFill/>
            <a:ln w="57150" cap="rnd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0" name="Graphic 362">
            <a:extLst>
              <a:ext uri="{FF2B5EF4-FFF2-40B4-BE49-F238E27FC236}">
                <a16:creationId xmlns:a16="http://schemas.microsoft.com/office/drawing/2014/main" id="{2A2CCEA4-7955-9270-7C17-3DFECC6F7C51}"/>
              </a:ext>
            </a:extLst>
          </p:cNvPr>
          <p:cNvGrpSpPr/>
          <p:nvPr/>
        </p:nvGrpSpPr>
        <p:grpSpPr>
          <a:xfrm>
            <a:off x="8292187" y="3569821"/>
            <a:ext cx="347222" cy="337262"/>
            <a:chOff x="5926716" y="3533952"/>
            <a:chExt cx="397747" cy="386338"/>
          </a:xfrm>
          <a:noFill/>
        </p:grpSpPr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98129A94-29D2-E485-048C-D88A579A1ED4}"/>
                </a:ext>
              </a:extLst>
            </p:cNvPr>
            <p:cNvSpPr/>
            <p:nvPr/>
          </p:nvSpPr>
          <p:spPr>
            <a:xfrm>
              <a:off x="5926716" y="3533952"/>
              <a:ext cx="328470" cy="328469"/>
            </a:xfrm>
            <a:custGeom>
              <a:avLst/>
              <a:gdLst>
                <a:gd name="connsiteX0" fmla="*/ 328182 w 328470"/>
                <a:gd name="connsiteY0" fmla="*/ 163886 h 328469"/>
                <a:gd name="connsiteX1" fmla="*/ 163947 w 328470"/>
                <a:gd name="connsiteY1" fmla="*/ 328121 h 328469"/>
                <a:gd name="connsiteX2" fmla="*/ -288 w 328470"/>
                <a:gd name="connsiteY2" fmla="*/ 163886 h 328469"/>
                <a:gd name="connsiteX3" fmla="*/ 163947 w 328470"/>
                <a:gd name="connsiteY3" fmla="*/ -349 h 328469"/>
                <a:gd name="connsiteX4" fmla="*/ 328182 w 328470"/>
                <a:gd name="connsiteY4" fmla="*/ 163886 h 32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470" h="328469">
                  <a:moveTo>
                    <a:pt x="328182" y="163886"/>
                  </a:moveTo>
                  <a:cubicBezTo>
                    <a:pt x="328182" y="254597"/>
                    <a:pt x="254633" y="328121"/>
                    <a:pt x="163947" y="328121"/>
                  </a:cubicBezTo>
                  <a:cubicBezTo>
                    <a:pt x="73236" y="328121"/>
                    <a:pt x="-288" y="254597"/>
                    <a:pt x="-288" y="163886"/>
                  </a:cubicBezTo>
                  <a:cubicBezTo>
                    <a:pt x="-288" y="73175"/>
                    <a:pt x="73236" y="-349"/>
                    <a:pt x="163947" y="-349"/>
                  </a:cubicBezTo>
                  <a:cubicBezTo>
                    <a:pt x="254633" y="-349"/>
                    <a:pt x="328182" y="73175"/>
                    <a:pt x="328182" y="163886"/>
                  </a:cubicBezTo>
                  <a:close/>
                </a:path>
              </a:pathLst>
            </a:custGeom>
            <a:noFill/>
            <a:ln w="571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B3A8BF26-BC24-F3C3-0E7A-49006C66FA89}"/>
                </a:ext>
              </a:extLst>
            </p:cNvPr>
            <p:cNvSpPr/>
            <p:nvPr/>
          </p:nvSpPr>
          <p:spPr>
            <a:xfrm>
              <a:off x="6217847" y="3823825"/>
              <a:ext cx="106617" cy="96465"/>
            </a:xfrm>
            <a:custGeom>
              <a:avLst/>
              <a:gdLst>
                <a:gd name="connsiteX0" fmla="*/ -295 w 106617"/>
                <a:gd name="connsiteY0" fmla="*/ -355 h 96465"/>
                <a:gd name="connsiteX1" fmla="*/ 106323 w 106617"/>
                <a:gd name="connsiteY1" fmla="*/ 96110 h 9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617" h="96465">
                  <a:moveTo>
                    <a:pt x="-295" y="-355"/>
                  </a:moveTo>
                  <a:lnTo>
                    <a:pt x="106323" y="96110"/>
                  </a:lnTo>
                </a:path>
              </a:pathLst>
            </a:custGeom>
            <a:noFill/>
            <a:ln w="57150" cap="rnd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93" name="Graphic 392">
            <a:extLst>
              <a:ext uri="{FF2B5EF4-FFF2-40B4-BE49-F238E27FC236}">
                <a16:creationId xmlns:a16="http://schemas.microsoft.com/office/drawing/2014/main" id="{8DEA8118-B01E-B3AF-0BA3-8F56FD797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576015" flipH="1">
            <a:off x="10515877" y="3482327"/>
            <a:ext cx="548102" cy="5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94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BAB4C4-339D-F3D5-2E9B-CAB346137051}"/>
              </a:ext>
            </a:extLst>
          </p:cNvPr>
          <p:cNvSpPr/>
          <p:nvPr/>
        </p:nvSpPr>
        <p:spPr>
          <a:xfrm>
            <a:off x="0" y="0"/>
            <a:ext cx="12199749" cy="6871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30075" y="1764843"/>
            <a:ext cx="57419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CEO?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604100" y="2624885"/>
            <a:ext cx="5743885" cy="253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2"/>
                </a:solidFill>
                <a:effectLst/>
                <a:latin typeface="Söhne"/>
              </a:rPr>
              <a:t>Omar Emara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and </a:t>
            </a:r>
            <a:r>
              <a:rPr lang="en-US" sz="1600" b="1" i="0" dirty="0">
                <a:solidFill>
                  <a:schemeClr val="accent2"/>
                </a:solidFill>
                <a:effectLst/>
                <a:latin typeface="Söhne"/>
              </a:rPr>
              <a:t>Amir Mohamed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desire to become self-made billionaires but they don’t know how to start their journey.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The best choice for them is to use Data Science to study other billionaires to reach their dreams.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After studying billionaires, they discovered that all billionaire are their own CEOs, so they decided to follow their footsteps.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The first step to become a self-made billionaire is to create your startup and become your own CEO.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FBDF2889-63AB-47CA-31D4-F934C25B4B7B}"/>
              </a:ext>
            </a:extLst>
          </p:cNvPr>
          <p:cNvSpPr/>
          <p:nvPr/>
        </p:nvSpPr>
        <p:spPr>
          <a:xfrm rot="16200000">
            <a:off x="10788776" y="2621032"/>
            <a:ext cx="925700" cy="925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4FBCA-41B5-BCBE-18A6-43E64A45255F}"/>
              </a:ext>
            </a:extLst>
          </p:cNvPr>
          <p:cNvSpPr txBox="1"/>
          <p:nvPr/>
        </p:nvSpPr>
        <p:spPr>
          <a:xfrm>
            <a:off x="9465828" y="2150585"/>
            <a:ext cx="264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OMAR EMARA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7BCBCDF-9A56-8AB5-4FAE-3EDBF16D3E38}"/>
              </a:ext>
            </a:extLst>
          </p:cNvPr>
          <p:cNvSpPr/>
          <p:nvPr/>
        </p:nvSpPr>
        <p:spPr>
          <a:xfrm rot="5400000">
            <a:off x="6633686" y="3189500"/>
            <a:ext cx="925700" cy="925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ED7C5-8310-DAB9-C2EE-775FEE76C985}"/>
              </a:ext>
            </a:extLst>
          </p:cNvPr>
          <p:cNvSpPr txBox="1"/>
          <p:nvPr/>
        </p:nvSpPr>
        <p:spPr>
          <a:xfrm>
            <a:off x="5629137" y="3685703"/>
            <a:ext cx="264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D6621-C6AD-D652-AA76-5DBF5CD79D5B}"/>
              </a:ext>
            </a:extLst>
          </p:cNvPr>
          <p:cNvSpPr txBox="1"/>
          <p:nvPr/>
        </p:nvSpPr>
        <p:spPr>
          <a:xfrm>
            <a:off x="9420932" y="2652989"/>
            <a:ext cx="2061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85DB7-ECAE-8A14-3CAB-B5C621C2F784}"/>
              </a:ext>
            </a:extLst>
          </p:cNvPr>
          <p:cNvSpPr txBox="1"/>
          <p:nvPr/>
        </p:nvSpPr>
        <p:spPr>
          <a:xfrm>
            <a:off x="6272045" y="4595264"/>
            <a:ext cx="264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AMIR MOHAMED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312192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897828" y="845305"/>
            <a:ext cx="5741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Self-Made Billionaire Status: A Data-Driven 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5971853" y="1757610"/>
            <a:ext cx="6099468" cy="499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Self-Made Billionaires: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Generally increasing over time with fluctuations.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Upward trajectory signifies potential for wealth accumulation.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Non-Self-Made Billionaires: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Displays fluctuations but with less volatility compared to self-made counterparts.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Moving upward, though at a steadier pace.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Key Insights: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2"/>
                </a:solidFill>
                <a:effectLst/>
                <a:latin typeface="Söhne"/>
              </a:rPr>
              <a:t>Self-Made Success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: Data highlights the viability of self-made billionaire journeys proving to Omar and Amir that they can shine among all billionaires.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2"/>
                </a:solidFill>
                <a:effectLst/>
                <a:latin typeface="Söhne"/>
              </a:rPr>
              <a:t>Stability vs. Growth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öhne"/>
              </a:rPr>
              <a:t>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Non-self-made billionaires exhibit steadier trajectories, while self-made counterparts demonstrate potential for significant wealth escalation, proving to Amir and Omar that they can even pass               non-self-made Billionaires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1F757-6491-E7E9-7D19-724A56BE9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469253"/>
            <a:ext cx="5296951" cy="42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681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BAB4C4-339D-F3D5-2E9B-CAB346137051}"/>
              </a:ext>
            </a:extLst>
          </p:cNvPr>
          <p:cNvSpPr/>
          <p:nvPr/>
        </p:nvSpPr>
        <p:spPr>
          <a:xfrm>
            <a:off x="0" y="0"/>
            <a:ext cx="12199749" cy="6871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PRODUCT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30075" y="1317254"/>
            <a:ext cx="57419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Startup Purpose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604100" y="2105441"/>
            <a:ext cx="5743885" cy="314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öhne"/>
              </a:rPr>
              <a:t>After the CEOs proved to themselves that the journey of becoming self-made billionaires is possible, they carried on the next step.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In order to have a successful business, it has to sell something.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öhne"/>
              </a:rPr>
              <a:t>The CEOs plan to offer a unique product to attract all the eyes around the world.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öhne"/>
              </a:rPr>
              <a:t> However, that comes with a lot of questions: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Söhne"/>
              </a:rPr>
              <a:t>What is the purpose of the product?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öhne"/>
              </a:rPr>
              <a:t>What is the audience of the product?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Söhne"/>
              </a:rPr>
              <a:t>What makes this product special</a:t>
            </a:r>
            <a:r>
              <a:rPr lang="en-US" sz="1600" b="1" dirty="0">
                <a:solidFill>
                  <a:schemeClr val="bg1"/>
                </a:solidFill>
                <a:latin typeface="Söhne"/>
              </a:rPr>
              <a:t>?</a:t>
            </a:r>
            <a:endParaRPr lang="en-US" sz="1600" b="1" i="0" dirty="0">
              <a:solidFill>
                <a:schemeClr val="bg1"/>
              </a:solidFill>
              <a:effectLst/>
              <a:latin typeface="Söhne"/>
            </a:endParaRPr>
          </a:p>
        </p:txBody>
      </p:sp>
      <p:pic>
        <p:nvPicPr>
          <p:cNvPr id="16" name="Picture Placeholder 14">
            <a:extLst>
              <a:ext uri="{FF2B5EF4-FFF2-40B4-BE49-F238E27FC236}">
                <a16:creationId xmlns:a16="http://schemas.microsoft.com/office/drawing/2014/main" id="{101DD6CB-28FD-CC3C-54BF-98E5AF17F7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2" r="22762"/>
          <a:stretch/>
        </p:blipFill>
        <p:spPr>
          <a:xfrm>
            <a:off x="7376775" y="1219811"/>
            <a:ext cx="4320118" cy="4504061"/>
          </a:xfrm>
          <a:prstGeom prst="snip2DiagRect">
            <a:avLst>
              <a:gd name="adj1" fmla="val 0"/>
              <a:gd name="adj2" fmla="val 38653"/>
            </a:avLst>
          </a:prstGeom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DC8480EA-D701-0A63-5BB1-C2B16615CAF5}"/>
              </a:ext>
            </a:extLst>
          </p:cNvPr>
          <p:cNvSpPr/>
          <p:nvPr/>
        </p:nvSpPr>
        <p:spPr>
          <a:xfrm rot="10800000">
            <a:off x="10013303" y="1598398"/>
            <a:ext cx="1313177" cy="13131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307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PRODUCT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897828" y="845305"/>
            <a:ext cx="5989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Most Guaranteed Industries to Generate Profit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5897828" y="1768873"/>
            <a:ext cx="6099468" cy="468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To determine the purpose of the product, an industry or an audience had to be chosen.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Based on the scatter plot graph, the top industries are: 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3"/>
                </a:solidFill>
                <a:effectLst/>
                <a:latin typeface="Söhne"/>
              </a:rPr>
              <a:t>Technology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High billionaire count and high average net worth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3"/>
                </a:solidFill>
                <a:effectLst/>
                <a:latin typeface="Söhne"/>
              </a:rPr>
              <a:t>Finance &amp; Investments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Also shows a significant number of billionaires with substantial net worth.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3"/>
                </a:solidFill>
                <a:effectLst/>
                <a:latin typeface="Söhne"/>
              </a:rPr>
              <a:t>Fashion &amp; Retail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Notable for its number of billionaires and their wealth.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he industries that are more likely to have less competition and generate profit, judging by the moderate number of billionaires and high net worth, are: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3"/>
                </a:solidFill>
                <a:effectLst/>
                <a:latin typeface="Söhne"/>
              </a:rPr>
              <a:t>Food &amp; Beverage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Moderate billionaire count and moderate average net worth.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3"/>
                </a:solidFill>
                <a:effectLst/>
                <a:latin typeface="Söhne"/>
              </a:rPr>
              <a:t>Real Estate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Moderate billionaire count and moderate average net worth.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1F757-6491-E7E9-7D19-724A56BE9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774" y="1798969"/>
            <a:ext cx="5667054" cy="36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871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BAB4C4-339D-F3D5-2E9B-CAB346137051}"/>
              </a:ext>
            </a:extLst>
          </p:cNvPr>
          <p:cNvSpPr/>
          <p:nvPr/>
        </p:nvSpPr>
        <p:spPr>
          <a:xfrm>
            <a:off x="0" y="0"/>
            <a:ext cx="12199749" cy="6871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PRODUCT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30075" y="1046322"/>
            <a:ext cx="51696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Data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604100" y="1649395"/>
            <a:ext cx="4729899" cy="40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öhne"/>
              </a:rPr>
              <a:t>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he data shows top 3 industries with the highest concentration of billionaires, and how does this distribution change over the years?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Trends in Industries: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Industries like 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Finance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Fashion &amp; Retail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, and 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Real Estate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seem to be the top 3 industries for the longest time.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In the recent 3 years, 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Technology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Finance &amp; Investments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, and 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Manufacturing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occupy the top 3 industries with billionaire contributions.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Media and Finance were the dominating industries in terms of billionaire's concentration up until </a:t>
            </a:r>
            <a:r>
              <a:rPr lang="en-US" sz="1600" b="0" i="0" dirty="0">
                <a:solidFill>
                  <a:schemeClr val="accent3"/>
                </a:solidFill>
                <a:effectLst/>
                <a:latin typeface="Söhne"/>
              </a:rPr>
              <a:t>2009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E7B4EA-BD98-E968-19B8-14F9F7B20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123" y="1657006"/>
            <a:ext cx="6671210" cy="388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625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PRODUCT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971853" y="1176307"/>
            <a:ext cx="598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5971853" y="1922523"/>
            <a:ext cx="6099468" cy="40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The CEOs decided that the purpose of their product would be the one thing that makes it special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The purpose of the product is bridging a couple of industries together through the product.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Based on previous insights, the CEO chose the following industries to bridge: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3"/>
                </a:solidFill>
                <a:effectLst/>
                <a:latin typeface="Söhne"/>
              </a:rPr>
              <a:t>Technology: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High billionaire count and high average net worth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3"/>
                </a:solidFill>
                <a:effectLst/>
                <a:latin typeface="Söhne"/>
              </a:rPr>
              <a:t>Finance &amp; Investments: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Also has a significant number of billionaires with substantial net worth.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3"/>
                </a:solidFill>
                <a:effectLst/>
                <a:latin typeface="Söhne"/>
              </a:rPr>
              <a:t>Real Estate: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Moderate billionaire count and moderate average net worth, proving a chance to enter the market.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The product was chosen to be: A software that manages the finance and investments of real estate companies</a:t>
            </a:r>
          </a:p>
        </p:txBody>
      </p:sp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4C4B70E3-80B8-A47B-DA6F-84B33AAA8D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r="12054"/>
          <a:stretch/>
        </p:blipFill>
        <p:spPr>
          <a:xfrm>
            <a:off x="552202" y="1278486"/>
            <a:ext cx="5153025" cy="4525963"/>
          </a:xfrm>
          <a:prstGeom prst="snip2DiagRect">
            <a:avLst>
              <a:gd name="adj1" fmla="val 0"/>
              <a:gd name="adj2" fmla="val 38653"/>
            </a:avLst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BCC5-2F00-D713-B261-4E56DE94A584}"/>
              </a:ext>
            </a:extLst>
          </p:cNvPr>
          <p:cNvSpPr/>
          <p:nvPr/>
        </p:nvSpPr>
        <p:spPr>
          <a:xfrm rot="10800000">
            <a:off x="3959877" y="1718241"/>
            <a:ext cx="1313177" cy="13131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6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BAB4C4-339D-F3D5-2E9B-CAB346137051}"/>
              </a:ext>
            </a:extLst>
          </p:cNvPr>
          <p:cNvSpPr/>
          <p:nvPr/>
        </p:nvSpPr>
        <p:spPr>
          <a:xfrm>
            <a:off x="0" y="0"/>
            <a:ext cx="12199749" cy="6871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8294218-E0AA-6967-A842-8E58C12DCB85}"/>
              </a:ext>
            </a:extLst>
          </p:cNvPr>
          <p:cNvGrpSpPr/>
          <p:nvPr/>
        </p:nvGrpSpPr>
        <p:grpSpPr>
          <a:xfrm>
            <a:off x="0" y="5723872"/>
            <a:ext cx="3500283" cy="1148304"/>
            <a:chOff x="0" y="5723872"/>
            <a:chExt cx="3142357" cy="1134128"/>
          </a:xfrm>
        </p:grpSpPr>
        <p:sp>
          <p:nvSpPr>
            <p:cNvPr id="342" name="Shape">
              <a:extLst>
                <a:ext uri="{FF2B5EF4-FFF2-40B4-BE49-F238E27FC236}">
                  <a16:creationId xmlns:a16="http://schemas.microsoft.com/office/drawing/2014/main" id="{FE9FB014-DAA5-8BEB-D166-00F765440093}"/>
                </a:ext>
              </a:extLst>
            </p:cNvPr>
            <p:cNvSpPr/>
            <p:nvPr/>
          </p:nvSpPr>
          <p:spPr>
            <a:xfrm>
              <a:off x="0" y="5723872"/>
              <a:ext cx="3142357" cy="113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52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43" name="Shape">
              <a:extLst>
                <a:ext uri="{FF2B5EF4-FFF2-40B4-BE49-F238E27FC236}">
                  <a16:creationId xmlns:a16="http://schemas.microsoft.com/office/drawing/2014/main" id="{295BA0FF-55E8-0160-4B5F-A7BB88407EC3}"/>
                </a:ext>
              </a:extLst>
            </p:cNvPr>
            <p:cNvSpPr/>
            <p:nvPr/>
          </p:nvSpPr>
          <p:spPr>
            <a:xfrm>
              <a:off x="0" y="5932150"/>
              <a:ext cx="3142357" cy="92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7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9701" y="20270"/>
                    <a:pt x="17558" y="17275"/>
                    <a:pt x="15237" y="11597"/>
                  </a:cubicBezTo>
                  <a:cubicBezTo>
                    <a:pt x="11859" y="3335"/>
                    <a:pt x="8153" y="0"/>
                    <a:pt x="4768" y="0"/>
                  </a:cubicBezTo>
                  <a:cubicBezTo>
                    <a:pt x="3071" y="0"/>
                    <a:pt x="1453" y="840"/>
                    <a:pt x="0" y="2317"/>
                  </a:cubicBezTo>
                </a:path>
              </a:pathLst>
            </a:custGeom>
            <a:gradFill>
              <a:gsLst>
                <a:gs pos="32000">
                  <a:schemeClr val="accent3"/>
                </a:gs>
                <a:gs pos="86000">
                  <a:schemeClr val="accent2"/>
                </a:gs>
              </a:gsLst>
              <a:lin ang="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966EC32D-9FEC-A20A-B3FB-DCCCD77718AC}"/>
              </a:ext>
            </a:extLst>
          </p:cNvPr>
          <p:cNvSpPr/>
          <p:nvPr/>
        </p:nvSpPr>
        <p:spPr>
          <a:xfrm>
            <a:off x="11225313" y="6241205"/>
            <a:ext cx="514728" cy="51472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67000">
                <a:schemeClr val="accent4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7025079C-69ED-C3A5-58B9-8E570BC8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41" y="402972"/>
            <a:ext cx="11264152" cy="547274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STARTUP COUNTRY</a:t>
            </a:r>
          </a:p>
        </p:txBody>
      </p:sp>
      <p:sp>
        <p:nvSpPr>
          <p:cNvPr id="254" name="Slide Number Placeholder 2">
            <a:extLst>
              <a:ext uri="{FF2B5EF4-FFF2-40B4-BE49-F238E27FC236}">
                <a16:creationId xmlns:a16="http://schemas.microsoft.com/office/drawing/2014/main" id="{DCD3EDDF-8531-EF62-B4C4-286166BC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409" y="6316006"/>
            <a:ext cx="562535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374E78C-B5F4-A109-0747-4A4769E2F6C2}"/>
              </a:ext>
            </a:extLst>
          </p:cNvPr>
          <p:cNvGrpSpPr/>
          <p:nvPr/>
        </p:nvGrpSpPr>
        <p:grpSpPr>
          <a:xfrm flipH="1">
            <a:off x="7376775" y="-15499"/>
            <a:ext cx="4822974" cy="835821"/>
            <a:chOff x="0" y="0"/>
            <a:chExt cx="11523664" cy="1997050"/>
          </a:xfrm>
        </p:grpSpPr>
        <p:sp>
          <p:nvSpPr>
            <p:cNvPr id="256" name="Shape">
              <a:extLst>
                <a:ext uri="{FF2B5EF4-FFF2-40B4-BE49-F238E27FC236}">
                  <a16:creationId xmlns:a16="http://schemas.microsoft.com/office/drawing/2014/main" id="{DFFF2315-257A-C3FB-4521-6B55CA5EA909}"/>
                </a:ext>
              </a:extLst>
            </p:cNvPr>
            <p:cNvSpPr/>
            <p:nvPr/>
          </p:nvSpPr>
          <p:spPr>
            <a:xfrm>
              <a:off x="0" y="0"/>
              <a:ext cx="5438535" cy="199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20000">
                  <a:schemeClr val="accent5"/>
                </a:gs>
                <a:gs pos="7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Shape">
              <a:extLst>
                <a:ext uri="{FF2B5EF4-FFF2-40B4-BE49-F238E27FC236}">
                  <a16:creationId xmlns:a16="http://schemas.microsoft.com/office/drawing/2014/main" id="{BDACAC1C-8063-6B5F-0962-864AE93D0A1A}"/>
                </a:ext>
              </a:extLst>
            </p:cNvPr>
            <p:cNvSpPr/>
            <p:nvPr/>
          </p:nvSpPr>
          <p:spPr>
            <a:xfrm>
              <a:off x="0" y="0"/>
              <a:ext cx="5438535" cy="151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62000">
                  <a:schemeClr val="accent6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Shape">
              <a:extLst>
                <a:ext uri="{FF2B5EF4-FFF2-40B4-BE49-F238E27FC236}">
                  <a16:creationId xmlns:a16="http://schemas.microsoft.com/office/drawing/2014/main" id="{E8EB2B46-9D2F-3A2C-5995-3EC07FDEDE92}"/>
                </a:ext>
              </a:extLst>
            </p:cNvPr>
            <p:cNvSpPr/>
            <p:nvPr/>
          </p:nvSpPr>
          <p:spPr>
            <a:xfrm>
              <a:off x="0" y="0"/>
              <a:ext cx="11523664" cy="186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60000">
                  <a:schemeClr val="accent4"/>
                </a:gs>
                <a:gs pos="100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Shape">
              <a:extLst>
                <a:ext uri="{FF2B5EF4-FFF2-40B4-BE49-F238E27FC236}">
                  <a16:creationId xmlns:a16="http://schemas.microsoft.com/office/drawing/2014/main" id="{E93504DC-9A99-AB84-017A-62E439DB8FFC}"/>
                </a:ext>
              </a:extLst>
            </p:cNvPr>
            <p:cNvSpPr/>
            <p:nvPr/>
          </p:nvSpPr>
          <p:spPr>
            <a:xfrm>
              <a:off x="0" y="0"/>
              <a:ext cx="11523664" cy="118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8000">
                  <a:schemeClr val="accent4"/>
                </a:gs>
                <a:gs pos="76000">
                  <a:schemeClr val="accent5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81C048E-A3C5-3CB9-02A9-4E24D47F5E8B}"/>
              </a:ext>
            </a:extLst>
          </p:cNvPr>
          <p:cNvGrpSpPr/>
          <p:nvPr/>
        </p:nvGrpSpPr>
        <p:grpSpPr>
          <a:xfrm>
            <a:off x="552202" y="921979"/>
            <a:ext cx="823219" cy="108844"/>
            <a:chOff x="570604" y="1079788"/>
            <a:chExt cx="823219" cy="108844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3F310B1-5571-BA66-E5A6-88BBF6CC4CDE}"/>
                </a:ext>
              </a:extLst>
            </p:cNvPr>
            <p:cNvSpPr/>
            <p:nvPr/>
          </p:nvSpPr>
          <p:spPr>
            <a:xfrm>
              <a:off x="570604" y="1079788"/>
              <a:ext cx="108844" cy="1088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404116E6-73F8-737A-CC72-AC210A9F7091}"/>
                </a:ext>
              </a:extLst>
            </p:cNvPr>
            <p:cNvSpPr/>
            <p:nvPr/>
          </p:nvSpPr>
          <p:spPr>
            <a:xfrm>
              <a:off x="749674" y="1079788"/>
              <a:ext cx="108844" cy="108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AFC6638-D6FA-4344-31A8-14545F440460}"/>
                </a:ext>
              </a:extLst>
            </p:cNvPr>
            <p:cNvSpPr/>
            <p:nvPr/>
          </p:nvSpPr>
          <p:spPr>
            <a:xfrm>
              <a:off x="923029" y="1079788"/>
              <a:ext cx="108844" cy="1088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4619DA9-5B95-10FD-CD03-1CD76576F2AC}"/>
                </a:ext>
              </a:extLst>
            </p:cNvPr>
            <p:cNvSpPr/>
            <p:nvPr/>
          </p:nvSpPr>
          <p:spPr>
            <a:xfrm>
              <a:off x="1105909" y="1079788"/>
              <a:ext cx="108844" cy="1088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7DFB30F-893D-683F-2C55-C30EC8937849}"/>
                </a:ext>
              </a:extLst>
            </p:cNvPr>
            <p:cNvSpPr/>
            <p:nvPr/>
          </p:nvSpPr>
          <p:spPr>
            <a:xfrm>
              <a:off x="1284979" y="1079788"/>
              <a:ext cx="108844" cy="1088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F78FAA1F-768C-996B-4AD9-16DB20B0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02" y="6091998"/>
            <a:ext cx="1494813" cy="62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265A0-B54A-98DB-411F-FE8D8846A1CA}"/>
              </a:ext>
            </a:extLst>
          </p:cNvPr>
          <p:cNvSpPr txBox="1"/>
          <p:nvPr/>
        </p:nvSpPr>
        <p:spPr>
          <a:xfrm>
            <a:off x="530074" y="1046322"/>
            <a:ext cx="60920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Start-up friendly countries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DE574-91D8-0BF0-5342-FF6F692EBF8C}"/>
              </a:ext>
            </a:extLst>
          </p:cNvPr>
          <p:cNvSpPr txBox="1"/>
          <p:nvPr/>
        </p:nvSpPr>
        <p:spPr>
          <a:xfrm>
            <a:off x="604100" y="1649395"/>
            <a:ext cx="5188641" cy="40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The </a:t>
            </a:r>
            <a:r>
              <a:rPr lang="en-US" sz="1600" dirty="0">
                <a:solidFill>
                  <a:schemeClr val="bg1"/>
                </a:solidFill>
                <a:latin typeface="Söhne"/>
              </a:rPr>
              <a:t>CEOs decided to choose the country of their startup based on their </a:t>
            </a:r>
            <a:r>
              <a:rPr lang="en-US" sz="1600" dirty="0">
                <a:solidFill>
                  <a:schemeClr val="accent4"/>
                </a:solidFill>
                <a:latin typeface="Söhne"/>
              </a:rPr>
              <a:t>ranking </a:t>
            </a:r>
            <a:r>
              <a:rPr lang="en-US" sz="1600" dirty="0">
                <a:solidFill>
                  <a:schemeClr val="bg1"/>
                </a:solidFill>
                <a:latin typeface="Söhne"/>
              </a:rPr>
              <a:t>as startup friendly countries.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Based on the data provided in the graph, the most startup friendly countries are: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4"/>
                </a:solidFill>
                <a:effectLst/>
                <a:latin typeface="Söhne"/>
              </a:rPr>
              <a:t>Germany: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Has the highest net-worth of its industries and highest startup friendly score in 3 out of the top industries including 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Söhne"/>
              </a:rPr>
              <a:t>technology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4"/>
                </a:solidFill>
                <a:effectLst/>
                <a:latin typeface="Söhne"/>
              </a:rPr>
              <a:t>Switzerland: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Has the highest net-worth of its industries and highest startup friendly score in 3 out of the top industries including </a:t>
            </a:r>
            <a:r>
              <a:rPr lang="en-US" sz="1600" b="0" i="0" dirty="0">
                <a:solidFill>
                  <a:schemeClr val="accent4"/>
                </a:solidFill>
                <a:effectLst/>
                <a:latin typeface="Söhne"/>
              </a:rPr>
              <a:t>finance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4"/>
                </a:solidFill>
                <a:effectLst/>
                <a:latin typeface="Söhne"/>
              </a:rPr>
              <a:t>France: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Has the highest net-worth in fashion industry as well as the highest net worth for a country on the graph for highest startup friendly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8EB235-7737-1B57-154A-5BD966B18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988" y="1700156"/>
            <a:ext cx="6126514" cy="40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81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F1B57"/>
      </a:accent1>
      <a:accent2>
        <a:srgbClr val="FFBD00"/>
      </a:accent2>
      <a:accent3>
        <a:srgbClr val="FF005B"/>
      </a:accent3>
      <a:accent4>
        <a:srgbClr val="00EEB3"/>
      </a:accent4>
      <a:accent5>
        <a:srgbClr val="00C5D6"/>
      </a:accent5>
      <a:accent6>
        <a:srgbClr val="236DB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a0f004-ec00-4c0e-865a-5f5a2233389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AAECF9E438E942AAE19860DBF8DE23" ma:contentTypeVersion="11" ma:contentTypeDescription="Create a new document." ma:contentTypeScope="" ma:versionID="c176b8419d6311b2009e0ab52a8fdf86">
  <xsd:schema xmlns:xsd="http://www.w3.org/2001/XMLSchema" xmlns:xs="http://www.w3.org/2001/XMLSchema" xmlns:p="http://schemas.microsoft.com/office/2006/metadata/properties" xmlns:ns3="a3a0f004-ec00-4c0e-865a-5f5a2233389b" xmlns:ns4="5d216c31-7291-4a0c-bd60-aec0f269aefd" targetNamespace="http://schemas.microsoft.com/office/2006/metadata/properties" ma:root="true" ma:fieldsID="2dbab9bf49065febbc753e976e55940b" ns3:_="" ns4:_="">
    <xsd:import namespace="a3a0f004-ec00-4c0e-865a-5f5a2233389b"/>
    <xsd:import namespace="5d216c31-7291-4a0c-bd60-aec0f269ae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a0f004-ec00-4c0e-865a-5f5a223338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16c31-7291-4a0c-bd60-aec0f269aef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529283-00BF-443F-B72A-70F93599BE19}">
  <ds:schemaRefs>
    <ds:schemaRef ds:uri="http://schemas.openxmlformats.org/package/2006/metadata/core-properties"/>
    <ds:schemaRef ds:uri="http://www.w3.org/XML/1998/namespace"/>
    <ds:schemaRef ds:uri="http://purl.org/dc/terms/"/>
    <ds:schemaRef ds:uri="a3a0f004-ec00-4c0e-865a-5f5a2233389b"/>
    <ds:schemaRef ds:uri="http://purl.org/dc/elements/1.1/"/>
    <ds:schemaRef ds:uri="http://schemas.microsoft.com/office/2006/documentManagement/types"/>
    <ds:schemaRef ds:uri="5d216c31-7291-4a0c-bd60-aec0f269aefd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0BDB293-2FCB-4896-A6D5-9DD51B7D7D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696056-8D7E-40EE-BE62-6A0C65BDD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a0f004-ec00-4c0e-865a-5f5a2233389b"/>
    <ds:schemaRef ds:uri="5d216c31-7291-4a0c-bd60-aec0f269ae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1531</Words>
  <Application>Microsoft Office PowerPoint</Application>
  <PresentationFormat>Widescreen</PresentationFormat>
  <Paragraphs>169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Söhne</vt:lpstr>
      <vt:lpstr>Office Theme</vt:lpstr>
      <vt:lpstr>PowerPoint Presentation</vt:lpstr>
      <vt:lpstr>OUTLINE</vt:lpstr>
      <vt:lpstr>INTRODUCTION</vt:lpstr>
      <vt:lpstr>INTRODUCTION</vt:lpstr>
      <vt:lpstr>UNIQUE PRODUCT</vt:lpstr>
      <vt:lpstr>UNIQUE PRODUCT</vt:lpstr>
      <vt:lpstr>UNIQUE PRODUCT</vt:lpstr>
      <vt:lpstr>UNIQUE PRODUCT</vt:lpstr>
      <vt:lpstr>STARTUP COUNTRY</vt:lpstr>
      <vt:lpstr>STARTUP COUNTRY</vt:lpstr>
      <vt:lpstr>STARTUP COUNTRY</vt:lpstr>
      <vt:lpstr>NET WORTH</vt:lpstr>
      <vt:lpstr>NET WORTH</vt:lpstr>
      <vt:lpstr>NET WORTH</vt:lpstr>
      <vt:lpstr>NET WORTH</vt:lpstr>
      <vt:lpstr>NET WORTH</vt:lpstr>
      <vt:lpstr>NET WORTH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omar228248</dc:creator>
  <cp:lastModifiedBy>omar228248</cp:lastModifiedBy>
  <cp:revision>101</cp:revision>
  <dcterms:created xsi:type="dcterms:W3CDTF">2022-12-14T07:49:08Z</dcterms:created>
  <dcterms:modified xsi:type="dcterms:W3CDTF">2024-07-31T17:56:23Z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0x01010095AAECF9E438E942AAE19860DBF8DE23</vt:lpwstr>
  </property>
</Properties>
</file>